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58"/>
  </p:notesMasterIdLst>
  <p:sldIdLst>
    <p:sldId id="256" r:id="rId2"/>
    <p:sldId id="284" r:id="rId3"/>
    <p:sldId id="285" r:id="rId4"/>
    <p:sldId id="286" r:id="rId5"/>
    <p:sldId id="288" r:id="rId6"/>
    <p:sldId id="257" r:id="rId7"/>
    <p:sldId id="287" r:id="rId8"/>
    <p:sldId id="289" r:id="rId9"/>
    <p:sldId id="290" r:id="rId10"/>
    <p:sldId id="291" r:id="rId11"/>
    <p:sldId id="292" r:id="rId12"/>
    <p:sldId id="294" r:id="rId13"/>
    <p:sldId id="293" r:id="rId14"/>
    <p:sldId id="298" r:id="rId15"/>
    <p:sldId id="299" r:id="rId16"/>
    <p:sldId id="297" r:id="rId17"/>
    <p:sldId id="295" r:id="rId18"/>
    <p:sldId id="296"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1" r:id="rId40"/>
    <p:sldId id="320" r:id="rId41"/>
    <p:sldId id="322" r:id="rId42"/>
    <p:sldId id="323" r:id="rId43"/>
    <p:sldId id="324" r:id="rId44"/>
    <p:sldId id="261" r:id="rId45"/>
    <p:sldId id="325" r:id="rId46"/>
    <p:sldId id="326" r:id="rId47"/>
    <p:sldId id="327" r:id="rId48"/>
    <p:sldId id="328" r:id="rId49"/>
    <p:sldId id="329" r:id="rId50"/>
    <p:sldId id="330" r:id="rId51"/>
    <p:sldId id="331" r:id="rId52"/>
    <p:sldId id="332" r:id="rId53"/>
    <p:sldId id="333" r:id="rId54"/>
    <p:sldId id="334" r:id="rId55"/>
    <p:sldId id="335" r:id="rId56"/>
    <p:sldId id="279"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5F8274-BDFD-4E6E-B03B-30846463687F}">
  <a:tblStyle styleId="{645F8274-BDFD-4E6E-B03B-30846463687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470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68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923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74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7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17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280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808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27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1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69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538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047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186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998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369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99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00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09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116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673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683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180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799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21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278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8567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7260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850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8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0146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89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59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46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7062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10993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138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008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386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568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214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312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850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761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164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1564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365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810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818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67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49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36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970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Magenta">
  <p:cSld name="BLANK_1_1_1">
    <p:spTree>
      <p:nvGrpSpPr>
        <p:cNvPr id="1" name="Shape 357"/>
        <p:cNvGrpSpPr/>
        <p:nvPr/>
      </p:nvGrpSpPr>
      <p:grpSpPr>
        <a:xfrm>
          <a:off x="0" y="0"/>
          <a:ext cx="0" cy="0"/>
          <a:chOff x="0" y="0"/>
          <a:chExt cx="0" cy="0"/>
        </a:xfrm>
      </p:grpSpPr>
      <p:sp>
        <p:nvSpPr>
          <p:cNvPr id="358" name="Google Shape;358;p14"/>
          <p:cNvSpPr/>
          <p:nvPr/>
        </p:nvSpPr>
        <p:spPr>
          <a:xfrm>
            <a:off x="407150" y="407075"/>
            <a:ext cx="8329800" cy="4329300"/>
          </a:xfrm>
          <a:prstGeom prst="rect">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094101" y="3973940"/>
            <a:ext cx="4134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a:off x="8142375" y="4477573"/>
            <a:ext cx="508851" cy="47871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545621" y="382390"/>
            <a:ext cx="398658" cy="63192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
        <p:cNvGrpSpPr/>
        <p:nvPr/>
      </p:nvGrpSpPr>
      <p:grpSpPr>
        <a:xfrm>
          <a:off x="0" y="0"/>
          <a:ext cx="0" cy="0"/>
          <a:chOff x="0" y="0"/>
          <a:chExt cx="0" cy="0"/>
        </a:xfrm>
      </p:grpSpPr>
      <p:sp>
        <p:nvSpPr>
          <p:cNvPr id="38" name="Google Shape;38;p3"/>
          <p:cNvSpPr/>
          <p:nvPr/>
        </p:nvSpPr>
        <p:spPr>
          <a:xfrm>
            <a:off x="407150" y="407075"/>
            <a:ext cx="8329800" cy="4329300"/>
          </a:xfrm>
          <a:prstGeom prst="rect">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30450"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08250"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81694"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18461"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3001075" y="4182123"/>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861768" y="506559"/>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lstStyle>
            <a:lvl1pPr lvl="0" algn="ctr" rtl="0">
              <a:spcBef>
                <a:spcPts val="0"/>
              </a:spcBef>
              <a:spcAft>
                <a:spcPts val="0"/>
              </a:spcAft>
              <a:buClr>
                <a:srgbClr val="02BDC7"/>
              </a:buClr>
              <a:buSzPts val="3000"/>
              <a:buNone/>
              <a:defRPr sz="3000">
                <a:solidFill>
                  <a:srgbClr val="02BDC7"/>
                </a:solidFill>
              </a:defRPr>
            </a:lvl1pPr>
            <a:lvl2pPr lvl="1" algn="ctr" rtl="0">
              <a:spcBef>
                <a:spcPts val="0"/>
              </a:spcBef>
              <a:spcAft>
                <a:spcPts val="0"/>
              </a:spcAft>
              <a:buClr>
                <a:srgbClr val="02BDC7"/>
              </a:buClr>
              <a:buSzPts val="3000"/>
              <a:buNone/>
              <a:defRPr sz="3000">
                <a:solidFill>
                  <a:srgbClr val="02BDC7"/>
                </a:solidFill>
              </a:defRPr>
            </a:lvl2pPr>
            <a:lvl3pPr lvl="2" algn="ctr" rtl="0">
              <a:spcBef>
                <a:spcPts val="0"/>
              </a:spcBef>
              <a:spcAft>
                <a:spcPts val="0"/>
              </a:spcAft>
              <a:buClr>
                <a:srgbClr val="02BDC7"/>
              </a:buClr>
              <a:buSzPts val="3000"/>
              <a:buNone/>
              <a:defRPr sz="3000">
                <a:solidFill>
                  <a:srgbClr val="02BDC7"/>
                </a:solidFill>
              </a:defRPr>
            </a:lvl3pPr>
            <a:lvl4pPr lvl="3" algn="ctr" rtl="0">
              <a:spcBef>
                <a:spcPts val="0"/>
              </a:spcBef>
              <a:spcAft>
                <a:spcPts val="0"/>
              </a:spcAft>
              <a:buClr>
                <a:srgbClr val="02BDC7"/>
              </a:buClr>
              <a:buSzPts val="3000"/>
              <a:buNone/>
              <a:defRPr sz="3000">
                <a:solidFill>
                  <a:srgbClr val="02BDC7"/>
                </a:solidFill>
              </a:defRPr>
            </a:lvl4pPr>
            <a:lvl5pPr lvl="4" algn="ctr" rtl="0">
              <a:spcBef>
                <a:spcPts val="0"/>
              </a:spcBef>
              <a:spcAft>
                <a:spcPts val="0"/>
              </a:spcAft>
              <a:buClr>
                <a:srgbClr val="02BDC7"/>
              </a:buClr>
              <a:buSzPts val="3000"/>
              <a:buNone/>
              <a:defRPr sz="3000">
                <a:solidFill>
                  <a:srgbClr val="02BDC7"/>
                </a:solidFill>
              </a:defRPr>
            </a:lvl5pPr>
            <a:lvl6pPr lvl="5" algn="ctr" rtl="0">
              <a:spcBef>
                <a:spcPts val="0"/>
              </a:spcBef>
              <a:spcAft>
                <a:spcPts val="0"/>
              </a:spcAft>
              <a:buClr>
                <a:srgbClr val="02BDC7"/>
              </a:buClr>
              <a:buSzPts val="3000"/>
              <a:buNone/>
              <a:defRPr sz="3000">
                <a:solidFill>
                  <a:srgbClr val="02BDC7"/>
                </a:solidFill>
              </a:defRPr>
            </a:lvl6pPr>
            <a:lvl7pPr lvl="6" algn="ctr" rtl="0">
              <a:spcBef>
                <a:spcPts val="0"/>
              </a:spcBef>
              <a:spcAft>
                <a:spcPts val="0"/>
              </a:spcAft>
              <a:buClr>
                <a:srgbClr val="02BDC7"/>
              </a:buClr>
              <a:buSzPts val="3000"/>
              <a:buNone/>
              <a:defRPr sz="3000">
                <a:solidFill>
                  <a:srgbClr val="02BDC7"/>
                </a:solidFill>
              </a:defRPr>
            </a:lvl7pPr>
            <a:lvl8pPr lvl="7" algn="ctr" rtl="0">
              <a:spcBef>
                <a:spcPts val="0"/>
              </a:spcBef>
              <a:spcAft>
                <a:spcPts val="0"/>
              </a:spcAft>
              <a:buClr>
                <a:srgbClr val="02BDC7"/>
              </a:buClr>
              <a:buSzPts val="3000"/>
              <a:buNone/>
              <a:defRPr sz="3000">
                <a:solidFill>
                  <a:srgbClr val="02BDC7"/>
                </a:solidFill>
              </a:defRPr>
            </a:lvl8pPr>
            <a:lvl9pPr lvl="8" algn="ctr" rtl="0">
              <a:spcBef>
                <a:spcPts val="0"/>
              </a:spcBef>
              <a:spcAft>
                <a:spcPts val="0"/>
              </a:spcAft>
              <a:buClr>
                <a:srgbClr val="02BDC7"/>
              </a:buClr>
              <a:buSzPts val="3000"/>
              <a:buNone/>
              <a:defRPr sz="3000">
                <a:solidFill>
                  <a:srgbClr val="02BDC7"/>
                </a:solidFill>
              </a:defRPr>
            </a:lvl9pPr>
          </a:lstStyle>
          <a:p>
            <a:endParaRPr/>
          </a:p>
        </p:txBody>
      </p:sp>
      <p:sp>
        <p:nvSpPr>
          <p:cNvPr id="66" name="Google Shape;66;p3"/>
          <p:cNvSpPr txBox="1">
            <a:spLocks noGrp="1"/>
          </p:cNvSpPr>
          <p:nvPr>
            <p:ph type="subTitle" idx="1"/>
          </p:nvPr>
        </p:nvSpPr>
        <p:spPr>
          <a:xfrm>
            <a:off x="2886100" y="2916252"/>
            <a:ext cx="33717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B600"/>
              </a:buClr>
              <a:buSzPts val="2000"/>
              <a:buNone/>
              <a:defRPr>
                <a:solidFill>
                  <a:srgbClr val="FFB600"/>
                </a:solidFill>
              </a:defRPr>
            </a:lvl1pPr>
            <a:lvl2pPr lvl="1" algn="ctr" rtl="0">
              <a:spcBef>
                <a:spcPts val="1000"/>
              </a:spcBef>
              <a:spcAft>
                <a:spcPts val="0"/>
              </a:spcAft>
              <a:buClr>
                <a:srgbClr val="FFB600"/>
              </a:buClr>
              <a:buSzPts val="3000"/>
              <a:buNone/>
              <a:defRPr sz="3000">
                <a:solidFill>
                  <a:srgbClr val="FFB600"/>
                </a:solidFill>
              </a:defRPr>
            </a:lvl2pPr>
            <a:lvl3pPr lvl="2" algn="ctr" rtl="0">
              <a:spcBef>
                <a:spcPts val="1000"/>
              </a:spcBef>
              <a:spcAft>
                <a:spcPts val="0"/>
              </a:spcAft>
              <a:buClr>
                <a:srgbClr val="FFB600"/>
              </a:buClr>
              <a:buSzPts val="3000"/>
              <a:buNone/>
              <a:defRPr sz="3000">
                <a:solidFill>
                  <a:srgbClr val="FFB600"/>
                </a:solidFill>
              </a:defRPr>
            </a:lvl3pPr>
            <a:lvl4pPr lvl="3" algn="ctr" rtl="0">
              <a:spcBef>
                <a:spcPts val="1000"/>
              </a:spcBef>
              <a:spcAft>
                <a:spcPts val="0"/>
              </a:spcAft>
              <a:buClr>
                <a:srgbClr val="FFB600"/>
              </a:buClr>
              <a:buSzPts val="3000"/>
              <a:buNone/>
              <a:defRPr sz="3000">
                <a:solidFill>
                  <a:srgbClr val="FFB600"/>
                </a:solidFill>
              </a:defRPr>
            </a:lvl4pPr>
            <a:lvl5pPr lvl="4" algn="ctr" rtl="0">
              <a:spcBef>
                <a:spcPts val="1000"/>
              </a:spcBef>
              <a:spcAft>
                <a:spcPts val="0"/>
              </a:spcAft>
              <a:buClr>
                <a:srgbClr val="FFB600"/>
              </a:buClr>
              <a:buSzPts val="3000"/>
              <a:buNone/>
              <a:defRPr sz="3000">
                <a:solidFill>
                  <a:srgbClr val="FFB600"/>
                </a:solidFill>
              </a:defRPr>
            </a:lvl5pPr>
            <a:lvl6pPr lvl="5" algn="ctr" rtl="0">
              <a:spcBef>
                <a:spcPts val="1000"/>
              </a:spcBef>
              <a:spcAft>
                <a:spcPts val="0"/>
              </a:spcAft>
              <a:buClr>
                <a:srgbClr val="FFB600"/>
              </a:buClr>
              <a:buSzPts val="3000"/>
              <a:buNone/>
              <a:defRPr sz="3000">
                <a:solidFill>
                  <a:srgbClr val="FFB600"/>
                </a:solidFill>
              </a:defRPr>
            </a:lvl6pPr>
            <a:lvl7pPr lvl="6" algn="ctr" rtl="0">
              <a:spcBef>
                <a:spcPts val="1000"/>
              </a:spcBef>
              <a:spcAft>
                <a:spcPts val="0"/>
              </a:spcAft>
              <a:buClr>
                <a:srgbClr val="FFB600"/>
              </a:buClr>
              <a:buSzPts val="3000"/>
              <a:buNone/>
              <a:defRPr sz="3000">
                <a:solidFill>
                  <a:srgbClr val="FFB600"/>
                </a:solidFill>
              </a:defRPr>
            </a:lvl7pPr>
            <a:lvl8pPr lvl="7" algn="ctr" rtl="0">
              <a:spcBef>
                <a:spcPts val="1000"/>
              </a:spcBef>
              <a:spcAft>
                <a:spcPts val="0"/>
              </a:spcAft>
              <a:buClr>
                <a:srgbClr val="FFB600"/>
              </a:buClr>
              <a:buSzPts val="3000"/>
              <a:buNone/>
              <a:defRPr sz="3000">
                <a:solidFill>
                  <a:srgbClr val="FFB600"/>
                </a:solidFill>
              </a:defRPr>
            </a:lvl8pPr>
            <a:lvl9pPr lvl="8" algn="ctr" rtl="0">
              <a:spcBef>
                <a:spcPts val="1000"/>
              </a:spcBef>
              <a:spcAft>
                <a:spcPts val="1000"/>
              </a:spcAft>
              <a:buClr>
                <a:srgbClr val="FFB600"/>
              </a:buClr>
              <a:buSzPts val="3000"/>
              <a:buNone/>
              <a:defRPr sz="3000">
                <a:solidFill>
                  <a:srgbClr val="FFB6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7"/>
        <p:cNvGrpSpPr/>
        <p:nvPr/>
      </p:nvGrpSpPr>
      <p:grpSpPr>
        <a:xfrm>
          <a:off x="0" y="0"/>
          <a:ext cx="0" cy="0"/>
          <a:chOff x="0" y="0"/>
          <a:chExt cx="0" cy="0"/>
        </a:xfrm>
      </p:grpSpPr>
      <p:sp>
        <p:nvSpPr>
          <p:cNvPr id="128" name="Google Shape;128;p6"/>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6"/>
          <p:cNvGrpSpPr/>
          <p:nvPr/>
        </p:nvGrpSpPr>
        <p:grpSpPr>
          <a:xfrm>
            <a:off x="8142375" y="4477573"/>
            <a:ext cx="508851" cy="47871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2139871" y="482540"/>
            <a:ext cx="398658" cy="63192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2830925" y="1200150"/>
            <a:ext cx="2516400" cy="3120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6" name="Google Shape;156;p6"/>
          <p:cNvSpPr txBox="1">
            <a:spLocks noGrp="1"/>
          </p:cNvSpPr>
          <p:nvPr>
            <p:ph type="body" idx="2"/>
          </p:nvPr>
        </p:nvSpPr>
        <p:spPr>
          <a:xfrm>
            <a:off x="5651044" y="1200150"/>
            <a:ext cx="2671500" cy="3120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7" name="Google Shape;157;p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794200" y="78224"/>
            <a:ext cx="141600" cy="1416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40400" y="150205"/>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9301" y="3776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696550" y="917625"/>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924303" y="11938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724347" y="7671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923937" y="451941"/>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28659" y="-124724"/>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327788" y="6261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9"/>
          <p:cNvGrpSpPr/>
          <p:nvPr/>
        </p:nvGrpSpPr>
        <p:grpSpPr>
          <a:xfrm>
            <a:off x="154025" y="438904"/>
            <a:ext cx="508851" cy="47871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txBox="1">
            <a:spLocks noGrp="1"/>
          </p:cNvSpPr>
          <p:nvPr>
            <p:ph type="body" idx="1"/>
          </p:nvPr>
        </p:nvSpPr>
        <p:spPr>
          <a:xfrm>
            <a:off x="457200" y="4177709"/>
            <a:ext cx="8229600" cy="519600"/>
          </a:xfrm>
          <a:prstGeom prst="rect">
            <a:avLst/>
          </a:prstGeom>
        </p:spPr>
        <p:txBody>
          <a:bodyPr spcFirstLastPara="1" wrap="square" lIns="91425" tIns="91425" rIns="91425" bIns="91425" anchor="t" anchorCtr="0"/>
          <a:lstStyle>
            <a:lvl1pPr marL="457200" lvl="0" indent="-228600" algn="ctr">
              <a:spcBef>
                <a:spcPts val="360"/>
              </a:spcBef>
              <a:spcAft>
                <a:spcPts val="1000"/>
              </a:spcAft>
              <a:buSzPts val="1400"/>
              <a:buNone/>
              <a:defRPr sz="1400"/>
            </a:lvl1pPr>
          </a:lstStyle>
          <a:p>
            <a:endParaRPr/>
          </a:p>
        </p:txBody>
      </p:sp>
      <p:sp>
        <p:nvSpPr>
          <p:cNvPr id="234" name="Google Shape;234;p9"/>
          <p:cNvSpPr/>
          <p:nvPr/>
        </p:nvSpPr>
        <p:spPr>
          <a:xfrm>
            <a:off x="7720375" y="103875"/>
            <a:ext cx="626400" cy="6264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9"/>
          <p:cNvGrpSpPr/>
          <p:nvPr/>
        </p:nvGrpSpPr>
        <p:grpSpPr>
          <a:xfrm>
            <a:off x="7915421" y="229147"/>
            <a:ext cx="236882" cy="375437"/>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9"/>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userDrawn="1">
  <p:cSld name="BLANK_2">
    <p:spTree>
      <p:nvGrpSpPr>
        <p:cNvPr id="1" name="Shape 273"/>
        <p:cNvGrpSpPr/>
        <p:nvPr/>
      </p:nvGrpSpPr>
      <p:grpSpPr>
        <a:xfrm>
          <a:off x="0" y="0"/>
          <a:ext cx="0" cy="0"/>
          <a:chOff x="0" y="0"/>
          <a:chExt cx="0" cy="0"/>
        </a:xfrm>
      </p:grpSpPr>
      <p:pic>
        <p:nvPicPr>
          <p:cNvPr id="29" name="Picture 28">
            <a:extLst>
              <a:ext uri="{FF2B5EF4-FFF2-40B4-BE49-F238E27FC236}">
                <a16:creationId xmlns:a16="http://schemas.microsoft.com/office/drawing/2014/main" id="{D4D9111F-763B-4C24-B2ED-8627B426E2E3}"/>
              </a:ext>
            </a:extLst>
          </p:cNvPr>
          <p:cNvPicPr>
            <a:picLocks noChangeAspect="1"/>
          </p:cNvPicPr>
          <p:nvPr userDrawn="1"/>
        </p:nvPicPr>
        <p:blipFill>
          <a:blip r:embed="rId2"/>
          <a:stretch>
            <a:fillRect/>
          </a:stretch>
        </p:blipFill>
        <p:spPr>
          <a:xfrm>
            <a:off x="746760" y="614863"/>
            <a:ext cx="7650480" cy="4208597"/>
          </a:xfrm>
          <a:prstGeom prst="rect">
            <a:avLst/>
          </a:prstGeom>
        </p:spPr>
      </p:pic>
      <p:sp>
        <p:nvSpPr>
          <p:cNvPr id="274" name="Google Shape;274;p11"/>
          <p:cNvSpPr/>
          <p:nvPr/>
        </p:nvSpPr>
        <p:spPr>
          <a:xfrm>
            <a:off x="0" y="0"/>
            <a:ext cx="9144000" cy="5157300"/>
          </a:xfrm>
          <a:prstGeom prst="frame">
            <a:avLst>
              <a:gd name="adj1" fmla="val 792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1"/>
          <p:cNvGrpSpPr/>
          <p:nvPr/>
        </p:nvGrpSpPr>
        <p:grpSpPr>
          <a:xfrm>
            <a:off x="8142375" y="4477573"/>
            <a:ext cx="508851" cy="47871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a:off x="545621" y="382390"/>
            <a:ext cx="398658" cy="63192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Aqua">
  <p:cSld name="BLANK_1">
    <p:spTree>
      <p:nvGrpSpPr>
        <p:cNvPr id="1" name="Shape 301"/>
        <p:cNvGrpSpPr/>
        <p:nvPr/>
      </p:nvGrpSpPr>
      <p:grpSpPr>
        <a:xfrm>
          <a:off x="0" y="0"/>
          <a:ext cx="0" cy="0"/>
          <a:chOff x="0" y="0"/>
          <a:chExt cx="0" cy="0"/>
        </a:xfrm>
      </p:grpSpPr>
      <p:sp>
        <p:nvSpPr>
          <p:cNvPr id="302" name="Google Shape;302;p12"/>
          <p:cNvSpPr/>
          <p:nvPr/>
        </p:nvSpPr>
        <p:spPr>
          <a:xfrm>
            <a:off x="407150" y="407075"/>
            <a:ext cx="8329800" cy="4329300"/>
          </a:xfrm>
          <a:prstGeom prst="rect">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17275" y="847257"/>
            <a:ext cx="605400" cy="605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397225" y="337514"/>
            <a:ext cx="136800" cy="136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7847950" y="4168079"/>
            <a:ext cx="1097700" cy="1097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8622049" y="3872635"/>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7550022" y="480165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7325661" y="4674667"/>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2"/>
          <p:cNvGrpSpPr/>
          <p:nvPr/>
        </p:nvGrpSpPr>
        <p:grpSpPr>
          <a:xfrm>
            <a:off x="8142375" y="4477573"/>
            <a:ext cx="508851" cy="47871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2"/>
          <p:cNvGrpSpPr/>
          <p:nvPr/>
        </p:nvGrpSpPr>
        <p:grpSpPr>
          <a:xfrm>
            <a:off x="545621" y="382390"/>
            <a:ext cx="398658" cy="63192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p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70.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5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Mid Term Presentation</a:t>
            </a:r>
            <a:br>
              <a:rPr lang="en-SG" dirty="0"/>
            </a:br>
            <a:r>
              <a:rPr lang="en-SG" sz="1100" dirty="0"/>
              <a:t>Team eXi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142026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4.</a:t>
            </a:r>
            <a:endParaRPr dirty="0">
              <a:solidFill>
                <a:srgbClr val="4A5C65"/>
              </a:solidFill>
            </a:endParaRPr>
          </a:p>
          <a:p>
            <a:pPr marL="0" lvl="0" indent="0" algn="ctr" rtl="0">
              <a:spcBef>
                <a:spcPts val="0"/>
              </a:spcBef>
              <a:spcAft>
                <a:spcPts val="0"/>
              </a:spcAft>
              <a:buNone/>
            </a:pPr>
            <a:r>
              <a:rPr lang="en-SG" dirty="0"/>
              <a:t>User Testing</a:t>
            </a:r>
            <a:endParaRPr dirty="0"/>
          </a:p>
        </p:txBody>
      </p:sp>
    </p:spTree>
    <p:extLst>
      <p:ext uri="{BB962C8B-B14F-4D97-AF65-F5344CB8AC3E}">
        <p14:creationId xmlns:p14="http://schemas.microsoft.com/office/powerpoint/2010/main" val="4217005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Objectives</a:t>
            </a:r>
            <a:endParaRPr dirty="0"/>
          </a:p>
        </p:txBody>
      </p:sp>
      <p:sp>
        <p:nvSpPr>
          <p:cNvPr id="424" name="Google Shape;424;p20"/>
          <p:cNvSpPr txBox="1">
            <a:spLocks noGrp="1"/>
          </p:cNvSpPr>
          <p:nvPr>
            <p:ph type="body" idx="1"/>
          </p:nvPr>
        </p:nvSpPr>
        <p:spPr>
          <a:xfrm>
            <a:off x="2932355" y="1069150"/>
            <a:ext cx="5292300" cy="300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Gather feedback regarding Interface Design and Navigation Flow</a:t>
            </a:r>
          </a:p>
          <a:p>
            <a:pPr marL="101600" lvl="0" indent="0" algn="l" rtl="0">
              <a:spcBef>
                <a:spcPts val="0"/>
              </a:spcBef>
              <a:spcAft>
                <a:spcPts val="0"/>
              </a:spcAft>
              <a:buSzPts val="2000"/>
              <a:buNone/>
            </a:pPr>
            <a:endParaRPr lang="en-US" dirty="0"/>
          </a:p>
          <a:p>
            <a:pPr marL="457200" lvl="0" indent="-355600" algn="l" rtl="0">
              <a:spcBef>
                <a:spcPts val="0"/>
              </a:spcBef>
              <a:spcAft>
                <a:spcPts val="0"/>
              </a:spcAft>
              <a:buSzPts val="2000"/>
              <a:buChar char="○"/>
            </a:pPr>
            <a:r>
              <a:rPr lang="en-US" dirty="0"/>
              <a:t>Gauge user’s comfortability &amp; satisfaction with the UI and functionalities implemented</a:t>
            </a:r>
          </a:p>
          <a:p>
            <a:pPr marL="101600" lvl="0" indent="0" algn="l" rtl="0">
              <a:spcBef>
                <a:spcPts val="0"/>
              </a:spcBef>
              <a:spcAft>
                <a:spcPts val="0"/>
              </a:spcAft>
              <a:buSzPts val="2000"/>
              <a:buNone/>
            </a:pPr>
            <a:endParaRPr lang="en-US" dirty="0"/>
          </a:p>
          <a:p>
            <a:pPr marL="457200" lvl="0" indent="-355600" algn="l" rtl="0">
              <a:spcBef>
                <a:spcPts val="0"/>
              </a:spcBef>
              <a:spcAft>
                <a:spcPts val="0"/>
              </a:spcAft>
              <a:buSzPts val="2000"/>
              <a:buChar char="○"/>
            </a:pPr>
            <a:r>
              <a:rPr lang="en-US" dirty="0"/>
              <a:t>Improve the Portal based on feedbacks and comments received</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35502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1</a:t>
            </a:r>
          </a:p>
          <a:p>
            <a:pPr marL="285750" indent="-285750"/>
            <a:r>
              <a:rPr lang="en-US" sz="1050" dirty="0">
                <a:solidFill>
                  <a:schemeClr val="tx1"/>
                </a:solidFill>
                <a:latin typeface="Roboto Slab Light"/>
                <a:ea typeface="Roboto Slab Light"/>
                <a:cs typeface="Roboto Slab Light"/>
                <a:sym typeface="Roboto Slab Light"/>
              </a:rPr>
              <a:t>Account Module</a:t>
            </a:r>
          </a:p>
          <a:p>
            <a:pPr marL="285750" indent="-285750"/>
            <a:r>
              <a:rPr lang="en-US" sz="1050" dirty="0">
                <a:solidFill>
                  <a:schemeClr val="tx1"/>
                </a:solidFill>
                <a:latin typeface="Roboto Slab Light"/>
                <a:ea typeface="Roboto Slab Light"/>
                <a:cs typeface="Roboto Slab Light"/>
                <a:sym typeface="Roboto Slab Light"/>
              </a:rPr>
              <a:t>Admin Module</a:t>
            </a:r>
          </a:p>
          <a:p>
            <a:pPr marL="285750" indent="-285750"/>
            <a:r>
              <a:rPr lang="en-US" sz="1050" dirty="0">
                <a:solidFill>
                  <a:schemeClr val="tx1"/>
                </a:solidFill>
                <a:latin typeface="Roboto Slab Light"/>
                <a:ea typeface="Roboto Slab Light"/>
                <a:cs typeface="Roboto Slab Light"/>
                <a:sym typeface="Roboto Slab Light"/>
              </a:rPr>
              <a:t>Student </a:t>
            </a:r>
            <a:r>
              <a:rPr lang="en-US" sz="1050" dirty="0" err="1">
                <a:solidFill>
                  <a:schemeClr val="tx1"/>
                </a:solidFill>
                <a:latin typeface="Roboto Slab Light"/>
                <a:ea typeface="Roboto Slab Light"/>
                <a:cs typeface="Roboto Slab Light"/>
                <a:sym typeface="Roboto Slab Light"/>
              </a:rPr>
              <a:t>Mgmt</a:t>
            </a:r>
            <a:r>
              <a:rPr lang="en-US" sz="1050" dirty="0">
                <a:solidFill>
                  <a:schemeClr val="tx1"/>
                </a:solidFill>
                <a:latin typeface="Roboto Slab Light"/>
                <a:ea typeface="Roboto Slab Light"/>
                <a:cs typeface="Roboto Slab Light"/>
                <a:sym typeface="Roboto Slab Light"/>
              </a:rPr>
              <a:t> Module</a:t>
            </a:r>
          </a:p>
          <a:p>
            <a:pPr marL="285750" indent="-285750"/>
            <a:r>
              <a:rPr lang="en-US" sz="1050" dirty="0">
                <a:solidFill>
                  <a:schemeClr val="tx1"/>
                </a:solidFill>
                <a:latin typeface="Roboto Slab Light"/>
                <a:ea typeface="Roboto Slab Light"/>
                <a:cs typeface="Roboto Slab Light"/>
                <a:sym typeface="Roboto Slab Light"/>
              </a:rPr>
              <a:t>Grades Module</a:t>
            </a:r>
            <a:endParaRPr sz="1600" dirty="0">
              <a:solidFill>
                <a:schemeClr val="tx1"/>
              </a:solidFill>
              <a:latin typeface="Roboto Slab Light"/>
              <a:ea typeface="Roboto Slab Light"/>
              <a:cs typeface="Roboto Slab Light"/>
              <a:sym typeface="Roboto Slab Light"/>
            </a:endParaRP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28 July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3:30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2310184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2044510"/>
            <a:ext cx="5292300" cy="79013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Trouble with navigating due to the naming of navigation bars</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956004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Overall Feedbacks</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6" name="Picture 5">
            <a:extLst>
              <a:ext uri="{FF2B5EF4-FFF2-40B4-BE49-F238E27FC236}">
                <a16:creationId xmlns:a16="http://schemas.microsoft.com/office/drawing/2014/main" id="{4F8D45D4-E2ED-475C-92A3-6C821449A64E}"/>
              </a:ext>
            </a:extLst>
          </p:cNvPr>
          <p:cNvPicPr>
            <a:picLocks noChangeAspect="1"/>
          </p:cNvPicPr>
          <p:nvPr/>
        </p:nvPicPr>
        <p:blipFill rotWithShape="1">
          <a:blip r:embed="rId3"/>
          <a:srcRect l="2336" t="2424" r="2139" b="5895"/>
          <a:stretch/>
        </p:blipFill>
        <p:spPr>
          <a:xfrm>
            <a:off x="2541779" y="1340866"/>
            <a:ext cx="5883795" cy="2461767"/>
          </a:xfrm>
          <a:prstGeom prst="rect">
            <a:avLst/>
          </a:prstGeom>
        </p:spPr>
      </p:pic>
    </p:spTree>
    <p:extLst>
      <p:ext uri="{BB962C8B-B14F-4D97-AF65-F5344CB8AC3E}">
        <p14:creationId xmlns:p14="http://schemas.microsoft.com/office/powerpoint/2010/main" val="2261655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2</a:t>
            </a:r>
          </a:p>
          <a:p>
            <a:pPr marL="285750" indent="-285750"/>
            <a:r>
              <a:rPr lang="en-US" sz="1050" dirty="0">
                <a:solidFill>
                  <a:schemeClr val="tx1"/>
                </a:solidFill>
                <a:latin typeface="Roboto Slab Light"/>
                <a:ea typeface="Roboto Slab Light"/>
                <a:cs typeface="Roboto Slab Light"/>
                <a:sym typeface="Roboto Slab Light"/>
              </a:rPr>
              <a:t>Attendance Module</a:t>
            </a:r>
          </a:p>
          <a:p>
            <a:pPr marL="285750" indent="-285750"/>
            <a:r>
              <a:rPr lang="en-US" sz="1050" dirty="0">
                <a:solidFill>
                  <a:schemeClr val="tx1"/>
                </a:solidFill>
                <a:latin typeface="Roboto Slab Light"/>
                <a:ea typeface="Roboto Slab Light"/>
                <a:cs typeface="Roboto Slab Light"/>
                <a:sym typeface="Roboto Slab Light"/>
              </a:rPr>
              <a:t>Grades Module</a:t>
            </a:r>
          </a:p>
          <a:p>
            <a:pPr marL="285750" indent="-285750"/>
            <a:r>
              <a:rPr lang="en-US" sz="1050" dirty="0">
                <a:solidFill>
                  <a:schemeClr val="tx1"/>
                </a:solidFill>
                <a:latin typeface="Roboto Slab Light"/>
                <a:ea typeface="Roboto Slab Light"/>
                <a:cs typeface="Roboto Slab Light"/>
                <a:sym typeface="Roboto Slab Light"/>
              </a:rPr>
              <a:t>Schedule Module</a:t>
            </a: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8 September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3:30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138428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1698530"/>
            <a:ext cx="5292300" cy="174644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Layout of Attendance Taking Interface not intuitive enough</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Confusing label specifying grade but input field is limited to raw score</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266123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Overall Feedbacks</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7" name="Picture 6">
            <a:extLst>
              <a:ext uri="{FF2B5EF4-FFF2-40B4-BE49-F238E27FC236}">
                <a16:creationId xmlns:a16="http://schemas.microsoft.com/office/drawing/2014/main" id="{4766A813-7AC5-4E84-A332-D60AF82311FE}"/>
              </a:ext>
            </a:extLst>
          </p:cNvPr>
          <p:cNvPicPr>
            <a:picLocks noChangeAspect="1"/>
          </p:cNvPicPr>
          <p:nvPr/>
        </p:nvPicPr>
        <p:blipFill rotWithShape="1">
          <a:blip r:embed="rId3"/>
          <a:srcRect l="1575" r="1575" b="4909"/>
          <a:stretch/>
        </p:blipFill>
        <p:spPr>
          <a:xfrm>
            <a:off x="2615669" y="1344930"/>
            <a:ext cx="5776665" cy="2453640"/>
          </a:xfrm>
          <a:prstGeom prst="rect">
            <a:avLst/>
          </a:prstGeom>
        </p:spPr>
      </p:pic>
    </p:spTree>
    <p:extLst>
      <p:ext uri="{BB962C8B-B14F-4D97-AF65-F5344CB8AC3E}">
        <p14:creationId xmlns:p14="http://schemas.microsoft.com/office/powerpoint/2010/main" val="1315410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3</a:t>
            </a:r>
          </a:p>
          <a:p>
            <a:pPr marL="285750" indent="-285750"/>
            <a:r>
              <a:rPr lang="en-US" sz="1050" dirty="0">
                <a:solidFill>
                  <a:schemeClr val="tx1"/>
                </a:solidFill>
                <a:latin typeface="Roboto Slab Light"/>
                <a:ea typeface="Roboto Slab Light"/>
                <a:cs typeface="Roboto Slab Light"/>
                <a:sym typeface="Roboto Slab Light"/>
              </a:rPr>
              <a:t>Student </a:t>
            </a:r>
            <a:r>
              <a:rPr lang="en-US" sz="1050" dirty="0" err="1">
                <a:solidFill>
                  <a:schemeClr val="tx1"/>
                </a:solidFill>
                <a:latin typeface="Roboto Slab Light"/>
                <a:ea typeface="Roboto Slab Light"/>
                <a:cs typeface="Roboto Slab Light"/>
                <a:sym typeface="Roboto Slab Light"/>
              </a:rPr>
              <a:t>Mgmt</a:t>
            </a:r>
            <a:r>
              <a:rPr lang="en-US" sz="1050" dirty="0">
                <a:solidFill>
                  <a:schemeClr val="tx1"/>
                </a:solidFill>
                <a:latin typeface="Roboto Slab Light"/>
                <a:ea typeface="Roboto Slab Light"/>
                <a:cs typeface="Roboto Slab Light"/>
                <a:sym typeface="Roboto Slab Light"/>
              </a:rPr>
              <a:t> Module</a:t>
            </a:r>
          </a:p>
          <a:p>
            <a:pPr marL="285750" indent="-285750"/>
            <a:r>
              <a:rPr lang="en-US" sz="1050" dirty="0">
                <a:solidFill>
                  <a:schemeClr val="tx1"/>
                </a:solidFill>
                <a:latin typeface="Roboto Slab Light"/>
                <a:ea typeface="Roboto Slab Light"/>
                <a:cs typeface="Roboto Slab Light"/>
                <a:sym typeface="Roboto Slab Light"/>
              </a:rPr>
              <a:t>Admin Module</a:t>
            </a:r>
          </a:p>
          <a:p>
            <a:pPr marL="285750" indent="-285750"/>
            <a:r>
              <a:rPr lang="en-US" sz="1050" dirty="0">
                <a:solidFill>
                  <a:schemeClr val="tx1"/>
                </a:solidFill>
                <a:latin typeface="Roboto Slab Light"/>
                <a:ea typeface="Roboto Slab Light"/>
                <a:cs typeface="Roboto Slab Light"/>
                <a:sym typeface="Roboto Slab Light"/>
              </a:rPr>
              <a:t>Attendance Module</a:t>
            </a:r>
          </a:p>
          <a:p>
            <a:pPr marL="285750" indent="-285750"/>
            <a:r>
              <a:rPr lang="en-US" sz="1050" dirty="0">
                <a:solidFill>
                  <a:schemeClr val="tx1"/>
                </a:solidFill>
                <a:latin typeface="Roboto Slab Light"/>
                <a:ea typeface="Roboto Slab Light"/>
                <a:cs typeface="Roboto Slab Light"/>
                <a:sym typeface="Roboto Slab Light"/>
              </a:rPr>
              <a:t>Grades Module</a:t>
            </a:r>
          </a:p>
          <a:p>
            <a:pPr marL="285750" indent="-285750"/>
            <a:r>
              <a:rPr lang="en-US" sz="1050" dirty="0">
                <a:solidFill>
                  <a:schemeClr val="tx1"/>
                </a:solidFill>
                <a:latin typeface="Roboto Slab Light"/>
                <a:ea typeface="Roboto Slab Light"/>
                <a:cs typeface="Roboto Slab Light"/>
                <a:sym typeface="Roboto Slab Light"/>
              </a:rPr>
              <a:t>Schedule Module</a:t>
            </a: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22 September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5:00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3154493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Agenda</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9" name="Graphic 8">
            <a:extLst>
              <a:ext uri="{FF2B5EF4-FFF2-40B4-BE49-F238E27FC236}">
                <a16:creationId xmlns:a16="http://schemas.microsoft.com/office/drawing/2014/main" id="{BCF81858-4AF4-4A9C-B32E-3FF9A1B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8400" y="1362370"/>
            <a:ext cx="393600" cy="393600"/>
          </a:xfrm>
          <a:prstGeom prst="rect">
            <a:avLst/>
          </a:prstGeom>
        </p:spPr>
      </p:pic>
      <p:pic>
        <p:nvPicPr>
          <p:cNvPr id="11" name="Graphic 10">
            <a:extLst>
              <a:ext uri="{FF2B5EF4-FFF2-40B4-BE49-F238E27FC236}">
                <a16:creationId xmlns:a16="http://schemas.microsoft.com/office/drawing/2014/main" id="{4E38BC66-FF92-49E3-8A66-4A09F0E3B2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8365" y="2106309"/>
            <a:ext cx="407007" cy="407007"/>
          </a:xfrm>
          <a:prstGeom prst="rect">
            <a:avLst/>
          </a:prstGeom>
        </p:spPr>
      </p:pic>
      <p:pic>
        <p:nvPicPr>
          <p:cNvPr id="13" name="Graphic 12">
            <a:extLst>
              <a:ext uri="{FF2B5EF4-FFF2-40B4-BE49-F238E27FC236}">
                <a16:creationId xmlns:a16="http://schemas.microsoft.com/office/drawing/2014/main" id="{1BA72B24-FD4F-45DB-9F0E-665C0548F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8400" y="2101897"/>
            <a:ext cx="411419" cy="411419"/>
          </a:xfrm>
          <a:prstGeom prst="rect">
            <a:avLst/>
          </a:prstGeom>
        </p:spPr>
      </p:pic>
      <p:pic>
        <p:nvPicPr>
          <p:cNvPr id="15" name="Graphic 14">
            <a:extLst>
              <a:ext uri="{FF2B5EF4-FFF2-40B4-BE49-F238E27FC236}">
                <a16:creationId xmlns:a16="http://schemas.microsoft.com/office/drawing/2014/main" id="{396C2581-5E6F-46CD-A964-9EC75FC5E2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58365" y="2833055"/>
            <a:ext cx="393600" cy="393600"/>
          </a:xfrm>
          <a:prstGeom prst="rect">
            <a:avLst/>
          </a:prstGeom>
        </p:spPr>
      </p:pic>
      <p:pic>
        <p:nvPicPr>
          <p:cNvPr id="17" name="Graphic 16">
            <a:extLst>
              <a:ext uri="{FF2B5EF4-FFF2-40B4-BE49-F238E27FC236}">
                <a16:creationId xmlns:a16="http://schemas.microsoft.com/office/drawing/2014/main" id="{E9D7939F-963C-44AE-9D5E-2EA67D0AAF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8400" y="2853869"/>
            <a:ext cx="393601" cy="393601"/>
          </a:xfrm>
          <a:prstGeom prst="rect">
            <a:avLst/>
          </a:prstGeom>
        </p:spPr>
      </p:pic>
      <p:pic>
        <p:nvPicPr>
          <p:cNvPr id="19" name="Graphic 18">
            <a:extLst>
              <a:ext uri="{FF2B5EF4-FFF2-40B4-BE49-F238E27FC236}">
                <a16:creationId xmlns:a16="http://schemas.microsoft.com/office/drawing/2014/main" id="{3296E307-5758-4FE5-80A5-DB40E595E7C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8365" y="3543503"/>
            <a:ext cx="393600" cy="393600"/>
          </a:xfrm>
          <a:prstGeom prst="rect">
            <a:avLst/>
          </a:prstGeom>
        </p:spPr>
      </p:pic>
      <p:pic>
        <p:nvPicPr>
          <p:cNvPr id="21" name="Graphic 20">
            <a:extLst>
              <a:ext uri="{FF2B5EF4-FFF2-40B4-BE49-F238E27FC236}">
                <a16:creationId xmlns:a16="http://schemas.microsoft.com/office/drawing/2014/main" id="{1B026536-55C7-423E-8E11-26B12534F2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58365" y="1362370"/>
            <a:ext cx="393600" cy="393600"/>
          </a:xfrm>
          <a:prstGeom prst="rect">
            <a:avLst/>
          </a:prstGeom>
        </p:spPr>
      </p:pic>
      <p:sp>
        <p:nvSpPr>
          <p:cNvPr id="22" name="TextBox 21">
            <a:extLst>
              <a:ext uri="{FF2B5EF4-FFF2-40B4-BE49-F238E27FC236}">
                <a16:creationId xmlns:a16="http://schemas.microsoft.com/office/drawing/2014/main" id="{0C9FE264-724F-4503-A993-479AA6F0141A}"/>
              </a:ext>
            </a:extLst>
          </p:cNvPr>
          <p:cNvSpPr txBox="1"/>
          <p:nvPr/>
        </p:nvSpPr>
        <p:spPr>
          <a:xfrm>
            <a:off x="3451965" y="1389893"/>
            <a:ext cx="1303020" cy="338554"/>
          </a:xfrm>
          <a:prstGeom prst="rect">
            <a:avLst/>
          </a:prstGeom>
          <a:noFill/>
        </p:spPr>
        <p:txBody>
          <a:bodyPr wrap="square" rtlCol="0">
            <a:spAutoFit/>
          </a:bodyPr>
          <a:lstStyle/>
          <a:p>
            <a:r>
              <a:rPr lang="en-US" sz="1600" dirty="0">
                <a:latin typeface="Roboto Slab Light"/>
              </a:rPr>
              <a:t>Introduction</a:t>
            </a:r>
            <a:endParaRPr lang="en-SG" sz="1600" dirty="0">
              <a:latin typeface="Roboto Slab Light"/>
            </a:endParaRPr>
          </a:p>
        </p:txBody>
      </p:sp>
      <p:sp>
        <p:nvSpPr>
          <p:cNvPr id="28" name="TextBox 27">
            <a:extLst>
              <a:ext uri="{FF2B5EF4-FFF2-40B4-BE49-F238E27FC236}">
                <a16:creationId xmlns:a16="http://schemas.microsoft.com/office/drawing/2014/main" id="{496EA3AC-C6D3-40B4-9910-714800A79FCF}"/>
              </a:ext>
            </a:extLst>
          </p:cNvPr>
          <p:cNvSpPr txBox="1"/>
          <p:nvPr/>
        </p:nvSpPr>
        <p:spPr>
          <a:xfrm>
            <a:off x="6130335" y="1389893"/>
            <a:ext cx="1584002" cy="338554"/>
          </a:xfrm>
          <a:prstGeom prst="rect">
            <a:avLst/>
          </a:prstGeom>
          <a:noFill/>
        </p:spPr>
        <p:txBody>
          <a:bodyPr wrap="square" rtlCol="0">
            <a:spAutoFit/>
          </a:bodyPr>
          <a:lstStyle/>
          <a:p>
            <a:r>
              <a:rPr lang="en-US" sz="1600" dirty="0">
                <a:latin typeface="Roboto Slab Light"/>
              </a:rPr>
              <a:t>Demonstration</a:t>
            </a:r>
            <a:endParaRPr lang="en-SG" sz="1600" dirty="0">
              <a:latin typeface="Roboto Slab Light"/>
            </a:endParaRPr>
          </a:p>
        </p:txBody>
      </p:sp>
      <p:sp>
        <p:nvSpPr>
          <p:cNvPr id="29" name="TextBox 28">
            <a:extLst>
              <a:ext uri="{FF2B5EF4-FFF2-40B4-BE49-F238E27FC236}">
                <a16:creationId xmlns:a16="http://schemas.microsoft.com/office/drawing/2014/main" id="{1096C305-AA3E-4442-B378-A4A2C76C7BAE}"/>
              </a:ext>
            </a:extLst>
          </p:cNvPr>
          <p:cNvSpPr txBox="1"/>
          <p:nvPr/>
        </p:nvSpPr>
        <p:spPr>
          <a:xfrm>
            <a:off x="3465371" y="2133832"/>
            <a:ext cx="2141999" cy="338554"/>
          </a:xfrm>
          <a:prstGeom prst="rect">
            <a:avLst/>
          </a:prstGeom>
          <a:noFill/>
        </p:spPr>
        <p:txBody>
          <a:bodyPr wrap="square" rtlCol="0">
            <a:spAutoFit/>
          </a:bodyPr>
          <a:lstStyle/>
          <a:p>
            <a:r>
              <a:rPr lang="en-US" sz="1600" dirty="0">
                <a:latin typeface="Roboto Slab Light"/>
              </a:rPr>
              <a:t>Technical Complexity</a:t>
            </a:r>
            <a:endParaRPr lang="en-SG" sz="1600" dirty="0">
              <a:latin typeface="Roboto Slab Light"/>
            </a:endParaRPr>
          </a:p>
        </p:txBody>
      </p:sp>
      <p:sp>
        <p:nvSpPr>
          <p:cNvPr id="30" name="TextBox 29">
            <a:extLst>
              <a:ext uri="{FF2B5EF4-FFF2-40B4-BE49-F238E27FC236}">
                <a16:creationId xmlns:a16="http://schemas.microsoft.com/office/drawing/2014/main" id="{9FDBDE6A-EF15-4FE8-805A-CF6EA3D576B6}"/>
              </a:ext>
            </a:extLst>
          </p:cNvPr>
          <p:cNvSpPr txBox="1"/>
          <p:nvPr/>
        </p:nvSpPr>
        <p:spPr>
          <a:xfrm>
            <a:off x="6149819" y="2133832"/>
            <a:ext cx="2141999" cy="338554"/>
          </a:xfrm>
          <a:prstGeom prst="rect">
            <a:avLst/>
          </a:prstGeom>
          <a:noFill/>
        </p:spPr>
        <p:txBody>
          <a:bodyPr wrap="square" rtlCol="0">
            <a:spAutoFit/>
          </a:bodyPr>
          <a:lstStyle/>
          <a:p>
            <a:r>
              <a:rPr lang="en-US" sz="1600" dirty="0">
                <a:latin typeface="Roboto Slab Light"/>
              </a:rPr>
              <a:t>User Testing</a:t>
            </a:r>
            <a:endParaRPr lang="en-SG" sz="1600" dirty="0">
              <a:latin typeface="Roboto Slab Light"/>
            </a:endParaRPr>
          </a:p>
        </p:txBody>
      </p:sp>
      <p:sp>
        <p:nvSpPr>
          <p:cNvPr id="31" name="TextBox 30">
            <a:extLst>
              <a:ext uri="{FF2B5EF4-FFF2-40B4-BE49-F238E27FC236}">
                <a16:creationId xmlns:a16="http://schemas.microsoft.com/office/drawing/2014/main" id="{BF785E28-938F-49F2-99C3-77058B696E6F}"/>
              </a:ext>
            </a:extLst>
          </p:cNvPr>
          <p:cNvSpPr txBox="1"/>
          <p:nvPr/>
        </p:nvSpPr>
        <p:spPr>
          <a:xfrm>
            <a:off x="3465371" y="2866575"/>
            <a:ext cx="2141999" cy="338554"/>
          </a:xfrm>
          <a:prstGeom prst="rect">
            <a:avLst/>
          </a:prstGeom>
          <a:noFill/>
        </p:spPr>
        <p:txBody>
          <a:bodyPr wrap="square" rtlCol="0">
            <a:spAutoFit/>
          </a:bodyPr>
          <a:lstStyle/>
          <a:p>
            <a:r>
              <a:rPr lang="en-US" sz="1600" dirty="0">
                <a:latin typeface="Roboto Slab Light"/>
              </a:rPr>
              <a:t>Project Management</a:t>
            </a:r>
            <a:endParaRPr lang="en-SG" sz="1600" dirty="0">
              <a:latin typeface="Roboto Slab Light"/>
            </a:endParaRPr>
          </a:p>
        </p:txBody>
      </p:sp>
      <p:sp>
        <p:nvSpPr>
          <p:cNvPr id="32" name="TextBox 31">
            <a:extLst>
              <a:ext uri="{FF2B5EF4-FFF2-40B4-BE49-F238E27FC236}">
                <a16:creationId xmlns:a16="http://schemas.microsoft.com/office/drawing/2014/main" id="{100F3830-06BA-490E-B7CD-6B305957C5A0}"/>
              </a:ext>
            </a:extLst>
          </p:cNvPr>
          <p:cNvSpPr txBox="1"/>
          <p:nvPr/>
        </p:nvSpPr>
        <p:spPr>
          <a:xfrm>
            <a:off x="6132001" y="2866575"/>
            <a:ext cx="2141999" cy="338554"/>
          </a:xfrm>
          <a:prstGeom prst="rect">
            <a:avLst/>
          </a:prstGeom>
          <a:noFill/>
        </p:spPr>
        <p:txBody>
          <a:bodyPr wrap="square" rtlCol="0">
            <a:spAutoFit/>
          </a:bodyPr>
          <a:lstStyle/>
          <a:p>
            <a:r>
              <a:rPr lang="en-US" sz="1600" dirty="0">
                <a:latin typeface="Roboto Slab Light"/>
              </a:rPr>
              <a:t>X Factor</a:t>
            </a:r>
            <a:endParaRPr lang="en-SG" sz="1600" dirty="0">
              <a:latin typeface="Roboto Slab Light"/>
            </a:endParaRPr>
          </a:p>
        </p:txBody>
      </p:sp>
      <p:sp>
        <p:nvSpPr>
          <p:cNvPr id="33" name="TextBox 32">
            <a:extLst>
              <a:ext uri="{FF2B5EF4-FFF2-40B4-BE49-F238E27FC236}">
                <a16:creationId xmlns:a16="http://schemas.microsoft.com/office/drawing/2014/main" id="{1C3DE9DC-0742-4E22-8DF9-B9E931D47C58}"/>
              </a:ext>
            </a:extLst>
          </p:cNvPr>
          <p:cNvSpPr txBox="1"/>
          <p:nvPr/>
        </p:nvSpPr>
        <p:spPr>
          <a:xfrm>
            <a:off x="3451965" y="3571026"/>
            <a:ext cx="2141999" cy="338554"/>
          </a:xfrm>
          <a:prstGeom prst="rect">
            <a:avLst/>
          </a:prstGeom>
          <a:noFill/>
        </p:spPr>
        <p:txBody>
          <a:bodyPr wrap="square" rtlCol="0">
            <a:spAutoFit/>
          </a:bodyPr>
          <a:lstStyle/>
          <a:p>
            <a:r>
              <a:rPr lang="en-US" sz="1600" dirty="0">
                <a:latin typeface="Roboto Slab Light"/>
              </a:rPr>
              <a:t>Pilot Testing</a:t>
            </a:r>
            <a:endParaRPr lang="en-SG" sz="1600" dirty="0">
              <a:latin typeface="Roboto Slab Light"/>
            </a:endParaRPr>
          </a:p>
        </p:txBody>
      </p:sp>
      <p:pic>
        <p:nvPicPr>
          <p:cNvPr id="3" name="Graphic 2">
            <a:extLst>
              <a:ext uri="{FF2B5EF4-FFF2-40B4-BE49-F238E27FC236}">
                <a16:creationId xmlns:a16="http://schemas.microsoft.com/office/drawing/2014/main" id="{5CFAA416-BA18-4F58-953B-738FFFE6F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42812" y="3536799"/>
            <a:ext cx="407007" cy="407007"/>
          </a:xfrm>
          <a:prstGeom prst="rect">
            <a:avLst/>
          </a:prstGeom>
        </p:spPr>
      </p:pic>
      <p:sp>
        <p:nvSpPr>
          <p:cNvPr id="20" name="TextBox 19">
            <a:extLst>
              <a:ext uri="{FF2B5EF4-FFF2-40B4-BE49-F238E27FC236}">
                <a16:creationId xmlns:a16="http://schemas.microsoft.com/office/drawing/2014/main" id="{7F141AD2-98AE-4880-A6B0-F7CCB11913E6}"/>
              </a:ext>
            </a:extLst>
          </p:cNvPr>
          <p:cNvSpPr txBox="1"/>
          <p:nvPr/>
        </p:nvSpPr>
        <p:spPr>
          <a:xfrm>
            <a:off x="6149819" y="3571025"/>
            <a:ext cx="2141999" cy="338554"/>
          </a:xfrm>
          <a:prstGeom prst="rect">
            <a:avLst/>
          </a:prstGeom>
          <a:noFill/>
        </p:spPr>
        <p:txBody>
          <a:bodyPr wrap="square" rtlCol="0">
            <a:spAutoFit/>
          </a:bodyPr>
          <a:lstStyle/>
          <a:p>
            <a:r>
              <a:rPr lang="en-US" sz="1600" dirty="0">
                <a:latin typeface="Roboto Slab Light"/>
              </a:rPr>
              <a:t>Learning Outcomes</a:t>
            </a:r>
            <a:endParaRPr lang="en-SG" sz="1600" dirty="0">
              <a:latin typeface="Roboto Slab Light"/>
            </a:endParaRPr>
          </a:p>
        </p:txBody>
      </p:sp>
    </p:spTree>
    <p:extLst>
      <p:ext uri="{BB962C8B-B14F-4D97-AF65-F5344CB8AC3E}">
        <p14:creationId xmlns:p14="http://schemas.microsoft.com/office/powerpoint/2010/main" val="403427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1443435"/>
            <a:ext cx="5292300" cy="174644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Confusion over what happens after the creation of Branch Admins</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Could not remove multiple levels for Edit Subject at once</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Unable to locate the editing functionalities</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02736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Overall Feedbacks</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 name="Picture 1">
            <a:extLst>
              <a:ext uri="{FF2B5EF4-FFF2-40B4-BE49-F238E27FC236}">
                <a16:creationId xmlns:a16="http://schemas.microsoft.com/office/drawing/2014/main" id="{C03D9E04-9EDC-45B4-81D3-78E46E0276D3}"/>
              </a:ext>
            </a:extLst>
          </p:cNvPr>
          <p:cNvPicPr>
            <a:picLocks noChangeAspect="1"/>
          </p:cNvPicPr>
          <p:nvPr/>
        </p:nvPicPr>
        <p:blipFill>
          <a:blip r:embed="rId3"/>
          <a:stretch>
            <a:fillRect/>
          </a:stretch>
        </p:blipFill>
        <p:spPr>
          <a:xfrm>
            <a:off x="2544375" y="1301759"/>
            <a:ext cx="5573609" cy="2706361"/>
          </a:xfrm>
          <a:prstGeom prst="rect">
            <a:avLst/>
          </a:prstGeom>
        </p:spPr>
      </p:pic>
    </p:spTree>
    <p:extLst>
      <p:ext uri="{BB962C8B-B14F-4D97-AF65-F5344CB8AC3E}">
        <p14:creationId xmlns:p14="http://schemas.microsoft.com/office/powerpoint/2010/main" val="3411267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5.</a:t>
            </a:r>
            <a:endParaRPr dirty="0">
              <a:solidFill>
                <a:srgbClr val="4A5C65"/>
              </a:solidFill>
            </a:endParaRPr>
          </a:p>
          <a:p>
            <a:pPr marL="0" lvl="0" indent="0" algn="ctr" rtl="0">
              <a:spcBef>
                <a:spcPts val="0"/>
              </a:spcBef>
              <a:spcAft>
                <a:spcPts val="0"/>
              </a:spcAft>
              <a:buNone/>
            </a:pPr>
            <a:r>
              <a:rPr lang="en-SG" dirty="0"/>
              <a:t>Project Management</a:t>
            </a:r>
            <a:endParaRPr dirty="0"/>
          </a:p>
        </p:txBody>
      </p:sp>
    </p:spTree>
    <p:extLst>
      <p:ext uri="{BB962C8B-B14F-4D97-AF65-F5344CB8AC3E}">
        <p14:creationId xmlns:p14="http://schemas.microsoft.com/office/powerpoint/2010/main" val="273937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Google Shape;431;p21"/>
          <p:cNvSpPr txBox="1">
            <a:spLocks noGrp="1"/>
          </p:cNvSpPr>
          <p:nvPr>
            <p:ph type="ctrTitle" idx="4294967295"/>
          </p:nvPr>
        </p:nvSpPr>
        <p:spPr>
          <a:xfrm>
            <a:off x="2205450" y="3821470"/>
            <a:ext cx="47331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3200" dirty="0"/>
              <a:t>Acceptance</a:t>
            </a:r>
            <a:endParaRPr sz="3200" dirty="0"/>
          </a:p>
        </p:txBody>
      </p:sp>
      <p:sp>
        <p:nvSpPr>
          <p:cNvPr id="445" name="Google Shape;445;p2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8" name="Rectangle: Single Corner Rounded 17">
            <a:extLst>
              <a:ext uri="{FF2B5EF4-FFF2-40B4-BE49-F238E27FC236}">
                <a16:creationId xmlns:a16="http://schemas.microsoft.com/office/drawing/2014/main" id="{F1799231-454A-4AC3-A952-DA1ACDB822D8}"/>
              </a:ext>
            </a:extLst>
          </p:cNvPr>
          <p:cNvSpPr/>
          <p:nvPr/>
        </p:nvSpPr>
        <p:spPr>
          <a:xfrm>
            <a:off x="5595374" y="751552"/>
            <a:ext cx="2686351" cy="3345906"/>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19" name="Rectangle: Single Corner Rounded 18">
            <a:extLst>
              <a:ext uri="{FF2B5EF4-FFF2-40B4-BE49-F238E27FC236}">
                <a16:creationId xmlns:a16="http://schemas.microsoft.com/office/drawing/2014/main" id="{C6F8A25A-8CEE-489B-A2C3-F94A93CB3A90}"/>
              </a:ext>
            </a:extLst>
          </p:cNvPr>
          <p:cNvSpPr/>
          <p:nvPr/>
        </p:nvSpPr>
        <p:spPr>
          <a:xfrm>
            <a:off x="3543146" y="746398"/>
            <a:ext cx="2686351" cy="3351060"/>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rebuchet MS" panose="020B0703020202090204" pitchFamily="34" charset="0"/>
            </a:endParaRPr>
          </a:p>
        </p:txBody>
      </p:sp>
      <p:sp>
        <p:nvSpPr>
          <p:cNvPr id="21" name="Rectangle: Single Corner Rounded 20">
            <a:extLst>
              <a:ext uri="{FF2B5EF4-FFF2-40B4-BE49-F238E27FC236}">
                <a16:creationId xmlns:a16="http://schemas.microsoft.com/office/drawing/2014/main" id="{1EA4DA38-7B59-4A02-B54C-05A89EF92827}"/>
              </a:ext>
            </a:extLst>
          </p:cNvPr>
          <p:cNvSpPr/>
          <p:nvPr/>
        </p:nvSpPr>
        <p:spPr>
          <a:xfrm>
            <a:off x="842846" y="746397"/>
            <a:ext cx="3334423" cy="3351061"/>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27" name="TextBox 26">
            <a:extLst>
              <a:ext uri="{FF2B5EF4-FFF2-40B4-BE49-F238E27FC236}">
                <a16:creationId xmlns:a16="http://schemas.microsoft.com/office/drawing/2014/main" id="{04C97308-B225-4A21-B094-B99876FA4CA0}"/>
              </a:ext>
            </a:extLst>
          </p:cNvPr>
          <p:cNvSpPr txBox="1"/>
          <p:nvPr/>
        </p:nvSpPr>
        <p:spPr>
          <a:xfrm>
            <a:off x="2462272" y="747360"/>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28" name="TextBox 27">
            <a:extLst>
              <a:ext uri="{FF2B5EF4-FFF2-40B4-BE49-F238E27FC236}">
                <a16:creationId xmlns:a16="http://schemas.microsoft.com/office/drawing/2014/main" id="{02926BA7-A74F-48BA-A11B-81D95AC29408}"/>
              </a:ext>
            </a:extLst>
          </p:cNvPr>
          <p:cNvSpPr txBox="1"/>
          <p:nvPr/>
        </p:nvSpPr>
        <p:spPr>
          <a:xfrm>
            <a:off x="828583" y="1052159"/>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29" name="TextBox 28">
            <a:extLst>
              <a:ext uri="{FF2B5EF4-FFF2-40B4-BE49-F238E27FC236}">
                <a16:creationId xmlns:a16="http://schemas.microsoft.com/office/drawing/2014/main" id="{BF9B4019-BF3F-43D8-AFC0-4EA1A55AE551}"/>
              </a:ext>
            </a:extLst>
          </p:cNvPr>
          <p:cNvSpPr txBox="1"/>
          <p:nvPr/>
        </p:nvSpPr>
        <p:spPr>
          <a:xfrm>
            <a:off x="1937969" y="1052159"/>
            <a:ext cx="1046353" cy="707886"/>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Admin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Branch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Subject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30" name="TextBox 29">
            <a:extLst>
              <a:ext uri="{FF2B5EF4-FFF2-40B4-BE49-F238E27FC236}">
                <a16:creationId xmlns:a16="http://schemas.microsoft.com/office/drawing/2014/main" id="{C2AE9916-205D-4E2B-B4C6-9EB54A2A058D}"/>
              </a:ext>
            </a:extLst>
          </p:cNvPr>
          <p:cNvSpPr txBox="1"/>
          <p:nvPr/>
        </p:nvSpPr>
        <p:spPr>
          <a:xfrm>
            <a:off x="787561" y="2334195"/>
            <a:ext cx="1263429" cy="830997"/>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31" name="TextBox 30">
            <a:extLst>
              <a:ext uri="{FF2B5EF4-FFF2-40B4-BE49-F238E27FC236}">
                <a16:creationId xmlns:a16="http://schemas.microsoft.com/office/drawing/2014/main" id="{F9A13947-B644-48AB-8AEE-45279442DDCC}"/>
              </a:ext>
            </a:extLst>
          </p:cNvPr>
          <p:cNvSpPr txBox="1"/>
          <p:nvPr/>
        </p:nvSpPr>
        <p:spPr>
          <a:xfrm>
            <a:off x="1937969" y="1728335"/>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32" name="TextBox 31">
            <a:extLst>
              <a:ext uri="{FF2B5EF4-FFF2-40B4-BE49-F238E27FC236}">
                <a16:creationId xmlns:a16="http://schemas.microsoft.com/office/drawing/2014/main" id="{AA96F82E-55B8-472F-8A79-FB47157AC2C5}"/>
              </a:ext>
            </a:extLst>
          </p:cNvPr>
          <p:cNvSpPr txBox="1"/>
          <p:nvPr/>
        </p:nvSpPr>
        <p:spPr>
          <a:xfrm>
            <a:off x="828583" y="1575379"/>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33" name="TextBox 32">
            <a:extLst>
              <a:ext uri="{FF2B5EF4-FFF2-40B4-BE49-F238E27FC236}">
                <a16:creationId xmlns:a16="http://schemas.microsoft.com/office/drawing/2014/main" id="{E526DB6A-7344-4734-AEF0-358A42ACC7AE}"/>
              </a:ext>
            </a:extLst>
          </p:cNvPr>
          <p:cNvSpPr txBox="1"/>
          <p:nvPr/>
        </p:nvSpPr>
        <p:spPr>
          <a:xfrm>
            <a:off x="1943899" y="3050853"/>
            <a:ext cx="1491235" cy="861774"/>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700" dirty="0">
                <a:latin typeface="Trebuchet MS" panose="020B0703020202090204" pitchFamily="34" charset="0"/>
              </a:rPr>
              <a:t>Creation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Reading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Updating of Tutor &amp; Student Attendance</a:t>
            </a:r>
          </a:p>
        </p:txBody>
      </p:sp>
      <p:sp>
        <p:nvSpPr>
          <p:cNvPr id="34" name="TextBox 33">
            <a:extLst>
              <a:ext uri="{FF2B5EF4-FFF2-40B4-BE49-F238E27FC236}">
                <a16:creationId xmlns:a16="http://schemas.microsoft.com/office/drawing/2014/main" id="{E9780A74-2C9E-4407-AE50-9D783BD334E0}"/>
              </a:ext>
            </a:extLst>
          </p:cNvPr>
          <p:cNvSpPr txBox="1"/>
          <p:nvPr/>
        </p:nvSpPr>
        <p:spPr>
          <a:xfrm>
            <a:off x="4419052" y="744747"/>
            <a:ext cx="1568661"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35" name="TextBox 34">
            <a:extLst>
              <a:ext uri="{FF2B5EF4-FFF2-40B4-BE49-F238E27FC236}">
                <a16:creationId xmlns:a16="http://schemas.microsoft.com/office/drawing/2014/main" id="{B2ABA74F-DF0D-4D1A-85F9-2424CB18103D}"/>
              </a:ext>
            </a:extLst>
          </p:cNvPr>
          <p:cNvSpPr txBox="1"/>
          <p:nvPr/>
        </p:nvSpPr>
        <p:spPr>
          <a:xfrm>
            <a:off x="6613317" y="744747"/>
            <a:ext cx="1243768"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36" name="TextBox 35">
            <a:extLst>
              <a:ext uri="{FF2B5EF4-FFF2-40B4-BE49-F238E27FC236}">
                <a16:creationId xmlns:a16="http://schemas.microsoft.com/office/drawing/2014/main" id="{6B61D926-E582-4C44-B9E2-8BA41A1B6FE9}"/>
              </a:ext>
            </a:extLst>
          </p:cNvPr>
          <p:cNvSpPr txBox="1"/>
          <p:nvPr/>
        </p:nvSpPr>
        <p:spPr>
          <a:xfrm>
            <a:off x="4360764" y="1048181"/>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37" name="TextBox 36">
            <a:extLst>
              <a:ext uri="{FF2B5EF4-FFF2-40B4-BE49-F238E27FC236}">
                <a16:creationId xmlns:a16="http://schemas.microsoft.com/office/drawing/2014/main" id="{17F6D783-80DC-4DD4-B43A-DC27FE9F51EB}"/>
              </a:ext>
            </a:extLst>
          </p:cNvPr>
          <p:cNvSpPr txBox="1"/>
          <p:nvPr/>
        </p:nvSpPr>
        <p:spPr>
          <a:xfrm>
            <a:off x="2881637" y="1738376"/>
            <a:ext cx="1321013"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38" name="TextBox 37">
            <a:extLst>
              <a:ext uri="{FF2B5EF4-FFF2-40B4-BE49-F238E27FC236}">
                <a16:creationId xmlns:a16="http://schemas.microsoft.com/office/drawing/2014/main" id="{9734D223-6BC9-4B57-8CA4-72F049C389DA}"/>
              </a:ext>
            </a:extLst>
          </p:cNvPr>
          <p:cNvSpPr txBox="1"/>
          <p:nvPr/>
        </p:nvSpPr>
        <p:spPr>
          <a:xfrm>
            <a:off x="834484" y="3103637"/>
            <a:ext cx="1150311" cy="461665"/>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p:txBody>
      </p:sp>
      <p:sp>
        <p:nvSpPr>
          <p:cNvPr id="39" name="TextBox 38">
            <a:extLst>
              <a:ext uri="{FF2B5EF4-FFF2-40B4-BE49-F238E27FC236}">
                <a16:creationId xmlns:a16="http://schemas.microsoft.com/office/drawing/2014/main" id="{33FA20E4-A7FA-4446-A04C-5ED9C6143B2B}"/>
              </a:ext>
            </a:extLst>
          </p:cNvPr>
          <p:cNvSpPr txBox="1"/>
          <p:nvPr/>
        </p:nvSpPr>
        <p:spPr>
          <a:xfrm>
            <a:off x="4416049" y="2977895"/>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40" name="TextBox 39">
            <a:extLst>
              <a:ext uri="{FF2B5EF4-FFF2-40B4-BE49-F238E27FC236}">
                <a16:creationId xmlns:a16="http://schemas.microsoft.com/office/drawing/2014/main" id="{C9AF72F2-33CF-4C50-97DC-3109C7FC18F3}"/>
              </a:ext>
            </a:extLst>
          </p:cNvPr>
          <p:cNvSpPr txBox="1"/>
          <p:nvPr/>
        </p:nvSpPr>
        <p:spPr>
          <a:xfrm>
            <a:off x="4360764" y="1531345"/>
            <a:ext cx="1642409" cy="1446550"/>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a:p>
            <a:pPr marL="171450" indent="-171450">
              <a:buFont typeface="Wingdings" panose="05000000000000000000" pitchFamily="2" charset="2"/>
              <a:buChar char="Ø"/>
            </a:pPr>
            <a:r>
              <a:rPr lang="en-US" sz="800" dirty="0">
                <a:latin typeface="Trebuchet MS" panose="020B0603020202020204" pitchFamily="34" charset="0"/>
              </a:rPr>
              <a:t>Number of Classes</a:t>
            </a:r>
          </a:p>
          <a:p>
            <a:pPr marL="171450" indent="-171450">
              <a:buFont typeface="Wingdings" panose="05000000000000000000" pitchFamily="2" charset="2"/>
              <a:buChar char="Ø"/>
            </a:pPr>
            <a:r>
              <a:rPr lang="en-US" sz="800" dirty="0">
                <a:latin typeface="Trebuchet MS" panose="020B0603020202020204" pitchFamily="34" charset="0"/>
              </a:rPr>
              <a:t>Number of Branches</a:t>
            </a:r>
          </a:p>
          <a:p>
            <a:pPr marL="171450" indent="-171450">
              <a:buFont typeface="Wingdings" panose="05000000000000000000" pitchFamily="2" charset="2"/>
              <a:buChar char="Ø"/>
            </a:pPr>
            <a:r>
              <a:rPr lang="en-US" sz="800" dirty="0">
                <a:latin typeface="Trebuchet MS" panose="020B0603020202020204" pitchFamily="34" charset="0"/>
              </a:rPr>
              <a:t>Number of Students</a:t>
            </a:r>
          </a:p>
          <a:p>
            <a:pPr marL="171450" indent="-171450">
              <a:buFont typeface="Wingdings" panose="05000000000000000000" pitchFamily="2" charset="2"/>
              <a:buChar char="Ø"/>
            </a:pPr>
            <a:r>
              <a:rPr lang="en-US" sz="800" dirty="0">
                <a:latin typeface="Trebuchet MS" panose="020B0603020202020204" pitchFamily="34" charset="0"/>
              </a:rPr>
              <a:t>Number of Tutors</a:t>
            </a:r>
          </a:p>
        </p:txBody>
      </p:sp>
      <p:sp>
        <p:nvSpPr>
          <p:cNvPr id="41" name="Rectangle 40">
            <a:extLst>
              <a:ext uri="{FF2B5EF4-FFF2-40B4-BE49-F238E27FC236}">
                <a16:creationId xmlns:a16="http://schemas.microsoft.com/office/drawing/2014/main" id="{06901F57-89C1-45D1-9AC5-97453EA8B556}"/>
              </a:ext>
            </a:extLst>
          </p:cNvPr>
          <p:cNvSpPr/>
          <p:nvPr/>
        </p:nvSpPr>
        <p:spPr>
          <a:xfrm>
            <a:off x="6439869" y="1048181"/>
            <a:ext cx="1856827" cy="584775"/>
          </a:xfrm>
          <a:prstGeom prst="rect">
            <a:avLst/>
          </a:prstGeom>
        </p:spPr>
        <p:txBody>
          <a:bodyPr wrap="square">
            <a:spAutoFit/>
          </a:bodyPr>
          <a:lstStyle/>
          <a:p>
            <a:r>
              <a:rPr lang="en-US" sz="800" b="1" u="sng" dirty="0">
                <a:latin typeface="Trebuchet MS" panose="020B0703020202090204" pitchFamily="34" charset="0"/>
              </a:rPr>
              <a:t>Rewards Module</a:t>
            </a:r>
          </a:p>
          <a:p>
            <a:pPr marL="171450" indent="-171450">
              <a:buFont typeface="Wingdings" panose="05000000000000000000" pitchFamily="2" charset="2"/>
              <a:buChar char="Ø"/>
            </a:pPr>
            <a:r>
              <a:rPr lang="en-US" sz="800" dirty="0">
                <a:latin typeface="Trebuchet MS" panose="020B0703020202090204" pitchFamily="34" charset="0"/>
              </a:rPr>
              <a:t>Creation of reward points</a:t>
            </a:r>
          </a:p>
          <a:p>
            <a:pPr marL="171450" indent="-171450">
              <a:buFont typeface="Wingdings" panose="05000000000000000000" pitchFamily="2" charset="2"/>
              <a:buChar char="Ø"/>
            </a:pPr>
            <a:r>
              <a:rPr lang="en-US" sz="800" dirty="0">
                <a:latin typeface="Trebuchet MS" panose="020B0703020202090204" pitchFamily="34" charset="0"/>
              </a:rPr>
              <a:t>Updating of reward points</a:t>
            </a:r>
          </a:p>
          <a:p>
            <a:pPr marL="171450" indent="-171450">
              <a:buFont typeface="Wingdings" panose="05000000000000000000" pitchFamily="2" charset="2"/>
              <a:buChar char="Ø"/>
            </a:pPr>
            <a:r>
              <a:rPr lang="en-US" sz="800" dirty="0">
                <a:latin typeface="Trebuchet MS" panose="020B0703020202090204" pitchFamily="34" charset="0"/>
              </a:rPr>
              <a:t>Reading of reward points</a:t>
            </a:r>
          </a:p>
        </p:txBody>
      </p:sp>
      <p:sp>
        <p:nvSpPr>
          <p:cNvPr id="42" name="TextBox 41">
            <a:extLst>
              <a:ext uri="{FF2B5EF4-FFF2-40B4-BE49-F238E27FC236}">
                <a16:creationId xmlns:a16="http://schemas.microsoft.com/office/drawing/2014/main" id="{61B1E5FF-73D1-45D4-A6DB-F2DC9B77D9B6}"/>
              </a:ext>
            </a:extLst>
          </p:cNvPr>
          <p:cNvSpPr txBox="1"/>
          <p:nvPr/>
        </p:nvSpPr>
        <p:spPr>
          <a:xfrm>
            <a:off x="1936457" y="2258566"/>
            <a:ext cx="1104085" cy="830997"/>
          </a:xfrm>
          <a:prstGeom prst="rect">
            <a:avLst/>
          </a:prstGeom>
          <a:noFill/>
        </p:spPr>
        <p:txBody>
          <a:bodyPr wrap="square" rtlCol="0">
            <a:spAutoFit/>
          </a:bodyPr>
          <a:lstStyle/>
          <a:p>
            <a:r>
              <a:rPr lang="en-US" sz="800" b="1" u="sng" dirty="0">
                <a:latin typeface="Trebuchet MS" panose="020B0603020202020204" pitchFamily="34" charset="0"/>
              </a:rPr>
              <a:t>Tutor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43" name="TextBox 42">
            <a:extLst>
              <a:ext uri="{FF2B5EF4-FFF2-40B4-BE49-F238E27FC236}">
                <a16:creationId xmlns:a16="http://schemas.microsoft.com/office/drawing/2014/main" id="{561C3177-1CB7-4997-AE10-A66BAD98CAAC}"/>
              </a:ext>
            </a:extLst>
          </p:cNvPr>
          <p:cNvSpPr txBox="1"/>
          <p:nvPr/>
        </p:nvSpPr>
        <p:spPr>
          <a:xfrm>
            <a:off x="828583" y="3493994"/>
            <a:ext cx="1368152" cy="584775"/>
          </a:xfrm>
          <a:prstGeom prst="rect">
            <a:avLst/>
          </a:prstGeom>
          <a:noFill/>
        </p:spPr>
        <p:txBody>
          <a:bodyPr wrap="square" rtlCol="0">
            <a:spAutoFit/>
          </a:bodyPr>
          <a:lstStyle/>
          <a:p>
            <a:r>
              <a:rPr lang="en-US" sz="800" b="1" u="sng" dirty="0">
                <a:latin typeface="Trebuchet MS" panose="020B0603020202020204" pitchFamily="34" charset="0"/>
              </a:rPr>
              <a:t>Parent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p:txBody>
      </p:sp>
    </p:spTree>
    <p:extLst>
      <p:ext uri="{BB962C8B-B14F-4D97-AF65-F5344CB8AC3E}">
        <p14:creationId xmlns:p14="http://schemas.microsoft.com/office/powerpoint/2010/main" val="572160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Google Shape;431;p21"/>
          <p:cNvSpPr txBox="1">
            <a:spLocks noGrp="1"/>
          </p:cNvSpPr>
          <p:nvPr>
            <p:ph type="ctrTitle" idx="4294967295"/>
          </p:nvPr>
        </p:nvSpPr>
        <p:spPr>
          <a:xfrm>
            <a:off x="2205450" y="3821470"/>
            <a:ext cx="47331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3200" dirty="0"/>
              <a:t>Since Acceptance</a:t>
            </a:r>
            <a:endParaRPr sz="3200" dirty="0"/>
          </a:p>
        </p:txBody>
      </p:sp>
      <p:pic>
        <p:nvPicPr>
          <p:cNvPr id="2" name="Picture 1">
            <a:extLst>
              <a:ext uri="{FF2B5EF4-FFF2-40B4-BE49-F238E27FC236}">
                <a16:creationId xmlns:a16="http://schemas.microsoft.com/office/drawing/2014/main" id="{5C4415BD-DFC9-4AB3-80BE-A90D652C53FE}"/>
              </a:ext>
            </a:extLst>
          </p:cNvPr>
          <p:cNvPicPr>
            <a:picLocks noChangeAspect="1"/>
          </p:cNvPicPr>
          <p:nvPr/>
        </p:nvPicPr>
        <p:blipFill>
          <a:blip r:embed="rId3"/>
          <a:stretch>
            <a:fillRect/>
          </a:stretch>
        </p:blipFill>
        <p:spPr>
          <a:xfrm>
            <a:off x="1043940" y="664361"/>
            <a:ext cx="7056120" cy="3519987"/>
          </a:xfrm>
          <a:prstGeom prst="rect">
            <a:avLst/>
          </a:prstGeom>
        </p:spPr>
      </p:pic>
    </p:spTree>
    <p:extLst>
      <p:ext uri="{BB962C8B-B14F-4D97-AF65-F5344CB8AC3E}">
        <p14:creationId xmlns:p14="http://schemas.microsoft.com/office/powerpoint/2010/main" val="823792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506" name="Google Shape;506;p2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12" name="Google Shape;431;p21">
            <a:extLst>
              <a:ext uri="{FF2B5EF4-FFF2-40B4-BE49-F238E27FC236}">
                <a16:creationId xmlns:a16="http://schemas.microsoft.com/office/drawing/2014/main" id="{42EC37A6-00DC-493D-888E-314A8321F0BF}"/>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a:t>Acceptance</a:t>
            </a:r>
            <a:endParaRPr lang="en-SG" sz="3200" dirty="0"/>
          </a:p>
        </p:txBody>
      </p:sp>
      <p:pic>
        <p:nvPicPr>
          <p:cNvPr id="3" name="Picture 2">
            <a:extLst>
              <a:ext uri="{FF2B5EF4-FFF2-40B4-BE49-F238E27FC236}">
                <a16:creationId xmlns:a16="http://schemas.microsoft.com/office/drawing/2014/main" id="{645E2E4B-5E74-47FE-98FB-9145B6E7FCC8}"/>
              </a:ext>
            </a:extLst>
          </p:cNvPr>
          <p:cNvPicPr>
            <a:picLocks noChangeAspect="1"/>
          </p:cNvPicPr>
          <p:nvPr/>
        </p:nvPicPr>
        <p:blipFill>
          <a:blip r:embed="rId3"/>
          <a:stretch>
            <a:fillRect/>
          </a:stretch>
        </p:blipFill>
        <p:spPr>
          <a:xfrm>
            <a:off x="1516380" y="474650"/>
            <a:ext cx="6499860" cy="3777716"/>
          </a:xfrm>
          <a:prstGeom prst="rect">
            <a:avLst/>
          </a:prstGeom>
        </p:spPr>
      </p:pic>
    </p:spTree>
    <p:extLst>
      <p:ext uri="{BB962C8B-B14F-4D97-AF65-F5344CB8AC3E}">
        <p14:creationId xmlns:p14="http://schemas.microsoft.com/office/powerpoint/2010/main" val="4047815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506" name="Google Shape;506;p2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2" name="Google Shape;431;p21">
            <a:extLst>
              <a:ext uri="{FF2B5EF4-FFF2-40B4-BE49-F238E27FC236}">
                <a16:creationId xmlns:a16="http://schemas.microsoft.com/office/drawing/2014/main" id="{42EC37A6-00DC-493D-888E-314A8321F0BF}"/>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a:t>Acceptance</a:t>
            </a:r>
            <a:endParaRPr lang="en-SG" sz="3200" dirty="0"/>
          </a:p>
        </p:txBody>
      </p:sp>
      <p:pic>
        <p:nvPicPr>
          <p:cNvPr id="5" name="Picture 4">
            <a:extLst>
              <a:ext uri="{FF2B5EF4-FFF2-40B4-BE49-F238E27FC236}">
                <a16:creationId xmlns:a16="http://schemas.microsoft.com/office/drawing/2014/main" id="{A7405593-2A01-487F-B308-3B9D587DC29D}"/>
              </a:ext>
            </a:extLst>
          </p:cNvPr>
          <p:cNvPicPr>
            <a:picLocks noChangeAspect="1"/>
          </p:cNvPicPr>
          <p:nvPr/>
        </p:nvPicPr>
        <p:blipFill>
          <a:blip r:embed="rId3"/>
          <a:stretch>
            <a:fillRect/>
          </a:stretch>
        </p:blipFill>
        <p:spPr>
          <a:xfrm>
            <a:off x="1451609" y="536932"/>
            <a:ext cx="6617513" cy="3623588"/>
          </a:xfrm>
          <a:prstGeom prst="rect">
            <a:avLst/>
          </a:prstGeom>
        </p:spPr>
      </p:pic>
    </p:spTree>
    <p:extLst>
      <p:ext uri="{BB962C8B-B14F-4D97-AF65-F5344CB8AC3E}">
        <p14:creationId xmlns:p14="http://schemas.microsoft.com/office/powerpoint/2010/main" val="1834690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506" name="Google Shape;506;p2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2" name="Google Shape;431;p21">
            <a:extLst>
              <a:ext uri="{FF2B5EF4-FFF2-40B4-BE49-F238E27FC236}">
                <a16:creationId xmlns:a16="http://schemas.microsoft.com/office/drawing/2014/main" id="{42EC37A6-00DC-493D-888E-314A8321F0BF}"/>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a:t>Acceptance</a:t>
            </a:r>
            <a:endParaRPr lang="en-SG" sz="3200" dirty="0"/>
          </a:p>
        </p:txBody>
      </p:sp>
      <p:pic>
        <p:nvPicPr>
          <p:cNvPr id="3" name="Picture 2">
            <a:extLst>
              <a:ext uri="{FF2B5EF4-FFF2-40B4-BE49-F238E27FC236}">
                <a16:creationId xmlns:a16="http://schemas.microsoft.com/office/drawing/2014/main" id="{C9C58484-0B09-4CC2-B993-C23154330D6B}"/>
              </a:ext>
            </a:extLst>
          </p:cNvPr>
          <p:cNvPicPr>
            <a:picLocks noChangeAspect="1"/>
          </p:cNvPicPr>
          <p:nvPr/>
        </p:nvPicPr>
        <p:blipFill>
          <a:blip r:embed="rId3"/>
          <a:stretch>
            <a:fillRect/>
          </a:stretch>
        </p:blipFill>
        <p:spPr>
          <a:xfrm>
            <a:off x="1348740" y="511594"/>
            <a:ext cx="6659880" cy="3641529"/>
          </a:xfrm>
          <a:prstGeom prst="rect">
            <a:avLst/>
          </a:prstGeom>
        </p:spPr>
      </p:pic>
    </p:spTree>
    <p:extLst>
      <p:ext uri="{BB962C8B-B14F-4D97-AF65-F5344CB8AC3E}">
        <p14:creationId xmlns:p14="http://schemas.microsoft.com/office/powerpoint/2010/main" val="123753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506" name="Google Shape;506;p2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12" name="Google Shape;431;p21">
            <a:extLst>
              <a:ext uri="{FF2B5EF4-FFF2-40B4-BE49-F238E27FC236}">
                <a16:creationId xmlns:a16="http://schemas.microsoft.com/office/drawing/2014/main" id="{42EC37A6-00DC-493D-888E-314A8321F0BF}"/>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a:t>Acceptance</a:t>
            </a:r>
            <a:endParaRPr lang="en-SG" sz="3200" dirty="0"/>
          </a:p>
        </p:txBody>
      </p:sp>
      <p:pic>
        <p:nvPicPr>
          <p:cNvPr id="2" name="Picture 1">
            <a:extLst>
              <a:ext uri="{FF2B5EF4-FFF2-40B4-BE49-F238E27FC236}">
                <a16:creationId xmlns:a16="http://schemas.microsoft.com/office/drawing/2014/main" id="{0B42F1D3-6EF7-4BC6-B474-BAFA3DD1A290}"/>
              </a:ext>
            </a:extLst>
          </p:cNvPr>
          <p:cNvPicPr>
            <a:picLocks noChangeAspect="1"/>
          </p:cNvPicPr>
          <p:nvPr/>
        </p:nvPicPr>
        <p:blipFill>
          <a:blip r:embed="rId3"/>
          <a:stretch>
            <a:fillRect/>
          </a:stretch>
        </p:blipFill>
        <p:spPr>
          <a:xfrm>
            <a:off x="1254312" y="1280291"/>
            <a:ext cx="6863672" cy="2384930"/>
          </a:xfrm>
          <a:prstGeom prst="rect">
            <a:avLst/>
          </a:prstGeom>
        </p:spPr>
      </p:pic>
    </p:spTree>
    <p:extLst>
      <p:ext uri="{BB962C8B-B14F-4D97-AF65-F5344CB8AC3E}">
        <p14:creationId xmlns:p14="http://schemas.microsoft.com/office/powerpoint/2010/main" val="2739456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431;p21">
            <a:extLst>
              <a:ext uri="{FF2B5EF4-FFF2-40B4-BE49-F238E27FC236}">
                <a16:creationId xmlns:a16="http://schemas.microsoft.com/office/drawing/2014/main" id="{22FC2E5F-58E3-439D-909A-2996FA30B71B}"/>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t>Since Acceptance</a:t>
            </a:r>
          </a:p>
        </p:txBody>
      </p:sp>
      <p:pic>
        <p:nvPicPr>
          <p:cNvPr id="2" name="Picture 1">
            <a:extLst>
              <a:ext uri="{FF2B5EF4-FFF2-40B4-BE49-F238E27FC236}">
                <a16:creationId xmlns:a16="http://schemas.microsoft.com/office/drawing/2014/main" id="{49842E5E-393F-44B2-84A8-07B153121A5E}"/>
              </a:ext>
            </a:extLst>
          </p:cNvPr>
          <p:cNvPicPr>
            <a:picLocks noChangeAspect="1"/>
          </p:cNvPicPr>
          <p:nvPr/>
        </p:nvPicPr>
        <p:blipFill>
          <a:blip r:embed="rId3"/>
          <a:stretch>
            <a:fillRect/>
          </a:stretch>
        </p:blipFill>
        <p:spPr>
          <a:xfrm>
            <a:off x="1261380" y="474650"/>
            <a:ext cx="6792960" cy="3624910"/>
          </a:xfrm>
          <a:prstGeom prst="rect">
            <a:avLst/>
          </a:prstGeom>
        </p:spPr>
      </p:pic>
    </p:spTree>
    <p:extLst>
      <p:ext uri="{BB962C8B-B14F-4D97-AF65-F5344CB8AC3E}">
        <p14:creationId xmlns:p14="http://schemas.microsoft.com/office/powerpoint/2010/main" val="2739877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1.</a:t>
            </a:r>
            <a:endParaRPr dirty="0">
              <a:solidFill>
                <a:srgbClr val="4A5C65"/>
              </a:solidFill>
            </a:endParaRPr>
          </a:p>
          <a:p>
            <a:pPr marL="0" lvl="0" indent="0" algn="ctr" rtl="0">
              <a:spcBef>
                <a:spcPts val="0"/>
              </a:spcBef>
              <a:spcAft>
                <a:spcPts val="0"/>
              </a:spcAft>
              <a:buNone/>
            </a:pPr>
            <a:r>
              <a:rPr lang="en-SG" dirty="0"/>
              <a:t>Introduction</a:t>
            </a:r>
            <a:endParaRPr dirty="0"/>
          </a:p>
        </p:txBody>
      </p:sp>
    </p:spTree>
    <p:extLst>
      <p:ext uri="{BB962C8B-B14F-4D97-AF65-F5344CB8AC3E}">
        <p14:creationId xmlns:p14="http://schemas.microsoft.com/office/powerpoint/2010/main" val="83823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431;p21">
            <a:extLst>
              <a:ext uri="{FF2B5EF4-FFF2-40B4-BE49-F238E27FC236}">
                <a16:creationId xmlns:a16="http://schemas.microsoft.com/office/drawing/2014/main" id="{22FC2E5F-58E3-439D-909A-2996FA30B71B}"/>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t>Since Acceptance</a:t>
            </a:r>
          </a:p>
        </p:txBody>
      </p:sp>
      <p:pic>
        <p:nvPicPr>
          <p:cNvPr id="2" name="Picture 1">
            <a:extLst>
              <a:ext uri="{FF2B5EF4-FFF2-40B4-BE49-F238E27FC236}">
                <a16:creationId xmlns:a16="http://schemas.microsoft.com/office/drawing/2014/main" id="{DB65EF1E-2198-4332-B3D4-272CA7B8C722}"/>
              </a:ext>
            </a:extLst>
          </p:cNvPr>
          <p:cNvPicPr>
            <a:picLocks noChangeAspect="1"/>
          </p:cNvPicPr>
          <p:nvPr/>
        </p:nvPicPr>
        <p:blipFill>
          <a:blip r:embed="rId3"/>
          <a:stretch>
            <a:fillRect/>
          </a:stretch>
        </p:blipFill>
        <p:spPr>
          <a:xfrm>
            <a:off x="1341120" y="552277"/>
            <a:ext cx="6667500" cy="3676824"/>
          </a:xfrm>
          <a:prstGeom prst="rect">
            <a:avLst/>
          </a:prstGeom>
        </p:spPr>
      </p:pic>
    </p:spTree>
    <p:extLst>
      <p:ext uri="{BB962C8B-B14F-4D97-AF65-F5344CB8AC3E}">
        <p14:creationId xmlns:p14="http://schemas.microsoft.com/office/powerpoint/2010/main" val="2364230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431;p21">
            <a:extLst>
              <a:ext uri="{FF2B5EF4-FFF2-40B4-BE49-F238E27FC236}">
                <a16:creationId xmlns:a16="http://schemas.microsoft.com/office/drawing/2014/main" id="{22FC2E5F-58E3-439D-909A-2996FA30B71B}"/>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t>Since Acceptance</a:t>
            </a:r>
          </a:p>
        </p:txBody>
      </p:sp>
      <p:pic>
        <p:nvPicPr>
          <p:cNvPr id="2" name="Picture 1">
            <a:extLst>
              <a:ext uri="{FF2B5EF4-FFF2-40B4-BE49-F238E27FC236}">
                <a16:creationId xmlns:a16="http://schemas.microsoft.com/office/drawing/2014/main" id="{732CA78F-0F77-4C93-8C1E-87B7D02F4D00}"/>
              </a:ext>
            </a:extLst>
          </p:cNvPr>
          <p:cNvPicPr>
            <a:picLocks noChangeAspect="1"/>
          </p:cNvPicPr>
          <p:nvPr/>
        </p:nvPicPr>
        <p:blipFill>
          <a:blip r:embed="rId3"/>
          <a:stretch>
            <a:fillRect/>
          </a:stretch>
        </p:blipFill>
        <p:spPr>
          <a:xfrm>
            <a:off x="1303020" y="497257"/>
            <a:ext cx="6728460" cy="3731843"/>
          </a:xfrm>
          <a:prstGeom prst="rect">
            <a:avLst/>
          </a:prstGeom>
        </p:spPr>
      </p:pic>
    </p:spTree>
    <p:extLst>
      <p:ext uri="{BB962C8B-B14F-4D97-AF65-F5344CB8AC3E}">
        <p14:creationId xmlns:p14="http://schemas.microsoft.com/office/powerpoint/2010/main" val="3440749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431;p21">
            <a:extLst>
              <a:ext uri="{FF2B5EF4-FFF2-40B4-BE49-F238E27FC236}">
                <a16:creationId xmlns:a16="http://schemas.microsoft.com/office/drawing/2014/main" id="{22FC2E5F-58E3-439D-909A-2996FA30B71B}"/>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t>Since Acceptance</a:t>
            </a:r>
          </a:p>
        </p:txBody>
      </p:sp>
      <p:pic>
        <p:nvPicPr>
          <p:cNvPr id="2" name="Picture 1">
            <a:extLst>
              <a:ext uri="{FF2B5EF4-FFF2-40B4-BE49-F238E27FC236}">
                <a16:creationId xmlns:a16="http://schemas.microsoft.com/office/drawing/2014/main" id="{189FF247-3814-4540-8C6D-C91ABD4D7136}"/>
              </a:ext>
            </a:extLst>
          </p:cNvPr>
          <p:cNvPicPr>
            <a:picLocks noChangeAspect="1"/>
          </p:cNvPicPr>
          <p:nvPr/>
        </p:nvPicPr>
        <p:blipFill>
          <a:blip r:embed="rId3"/>
          <a:stretch>
            <a:fillRect/>
          </a:stretch>
        </p:blipFill>
        <p:spPr>
          <a:xfrm>
            <a:off x="1325879" y="545394"/>
            <a:ext cx="6728461" cy="3752286"/>
          </a:xfrm>
          <a:prstGeom prst="rect">
            <a:avLst/>
          </a:prstGeom>
        </p:spPr>
      </p:pic>
    </p:spTree>
    <p:extLst>
      <p:ext uri="{BB962C8B-B14F-4D97-AF65-F5344CB8AC3E}">
        <p14:creationId xmlns:p14="http://schemas.microsoft.com/office/powerpoint/2010/main" val="1135345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431;p21">
            <a:extLst>
              <a:ext uri="{FF2B5EF4-FFF2-40B4-BE49-F238E27FC236}">
                <a16:creationId xmlns:a16="http://schemas.microsoft.com/office/drawing/2014/main" id="{22FC2E5F-58E3-439D-909A-2996FA30B71B}"/>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t>Since Acceptance</a:t>
            </a:r>
          </a:p>
        </p:txBody>
      </p:sp>
      <p:pic>
        <p:nvPicPr>
          <p:cNvPr id="3" name="Picture 2">
            <a:extLst>
              <a:ext uri="{FF2B5EF4-FFF2-40B4-BE49-F238E27FC236}">
                <a16:creationId xmlns:a16="http://schemas.microsoft.com/office/drawing/2014/main" id="{595A8E77-2198-4599-ACFA-4A7DA0F13C53}"/>
              </a:ext>
            </a:extLst>
          </p:cNvPr>
          <p:cNvPicPr>
            <a:picLocks noChangeAspect="1"/>
          </p:cNvPicPr>
          <p:nvPr/>
        </p:nvPicPr>
        <p:blipFill>
          <a:blip r:embed="rId3"/>
          <a:stretch>
            <a:fillRect/>
          </a:stretch>
        </p:blipFill>
        <p:spPr>
          <a:xfrm>
            <a:off x="846277" y="1285079"/>
            <a:ext cx="7451446" cy="2573341"/>
          </a:xfrm>
          <a:prstGeom prst="rect">
            <a:avLst/>
          </a:prstGeom>
        </p:spPr>
      </p:pic>
    </p:spTree>
    <p:extLst>
      <p:ext uri="{BB962C8B-B14F-4D97-AF65-F5344CB8AC3E}">
        <p14:creationId xmlns:p14="http://schemas.microsoft.com/office/powerpoint/2010/main" val="2297215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Task Metrics</a:t>
            </a:r>
          </a:p>
        </p:txBody>
      </p:sp>
      <p:pic>
        <p:nvPicPr>
          <p:cNvPr id="4" name="Picture 3">
            <a:extLst>
              <a:ext uri="{FF2B5EF4-FFF2-40B4-BE49-F238E27FC236}">
                <a16:creationId xmlns:a16="http://schemas.microsoft.com/office/drawing/2014/main" id="{B4C0D2C0-2F2D-4E83-8924-87BD77BC94B4}"/>
              </a:ext>
            </a:extLst>
          </p:cNvPr>
          <p:cNvPicPr>
            <a:picLocks noChangeAspect="1"/>
          </p:cNvPicPr>
          <p:nvPr/>
        </p:nvPicPr>
        <p:blipFill>
          <a:blip r:embed="rId3"/>
          <a:stretch>
            <a:fillRect/>
          </a:stretch>
        </p:blipFill>
        <p:spPr>
          <a:xfrm>
            <a:off x="1287780" y="474651"/>
            <a:ext cx="6400800" cy="3754450"/>
          </a:xfrm>
          <a:prstGeom prst="rect">
            <a:avLst/>
          </a:prstGeom>
        </p:spPr>
      </p:pic>
    </p:spTree>
    <p:extLst>
      <p:ext uri="{BB962C8B-B14F-4D97-AF65-F5344CB8AC3E}">
        <p14:creationId xmlns:p14="http://schemas.microsoft.com/office/powerpoint/2010/main" val="30425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Task Metrics</a:t>
            </a:r>
          </a:p>
        </p:txBody>
      </p:sp>
      <p:pic>
        <p:nvPicPr>
          <p:cNvPr id="2" name="Picture 1">
            <a:extLst>
              <a:ext uri="{FF2B5EF4-FFF2-40B4-BE49-F238E27FC236}">
                <a16:creationId xmlns:a16="http://schemas.microsoft.com/office/drawing/2014/main" id="{FE7824BE-C337-4503-A15F-B82CF2D333CB}"/>
              </a:ext>
            </a:extLst>
          </p:cNvPr>
          <p:cNvPicPr>
            <a:picLocks noChangeAspect="1"/>
          </p:cNvPicPr>
          <p:nvPr/>
        </p:nvPicPr>
        <p:blipFill>
          <a:blip r:embed="rId3"/>
          <a:stretch>
            <a:fillRect/>
          </a:stretch>
        </p:blipFill>
        <p:spPr>
          <a:xfrm>
            <a:off x="1082040" y="543230"/>
            <a:ext cx="6614160" cy="3624033"/>
          </a:xfrm>
          <a:prstGeom prst="rect">
            <a:avLst/>
          </a:prstGeom>
        </p:spPr>
      </p:pic>
    </p:spTree>
    <p:extLst>
      <p:ext uri="{BB962C8B-B14F-4D97-AF65-F5344CB8AC3E}">
        <p14:creationId xmlns:p14="http://schemas.microsoft.com/office/powerpoint/2010/main" val="2024631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Bug Metrics</a:t>
            </a:r>
          </a:p>
        </p:txBody>
      </p:sp>
      <p:pic>
        <p:nvPicPr>
          <p:cNvPr id="2" name="Picture 1">
            <a:extLst>
              <a:ext uri="{FF2B5EF4-FFF2-40B4-BE49-F238E27FC236}">
                <a16:creationId xmlns:a16="http://schemas.microsoft.com/office/drawing/2014/main" id="{CBB2E45E-F0DE-4B04-8C7D-66A25C1E5A3D}"/>
              </a:ext>
            </a:extLst>
          </p:cNvPr>
          <p:cNvPicPr>
            <a:picLocks noChangeAspect="1"/>
          </p:cNvPicPr>
          <p:nvPr/>
        </p:nvPicPr>
        <p:blipFill>
          <a:blip r:embed="rId3"/>
          <a:stretch>
            <a:fillRect/>
          </a:stretch>
        </p:blipFill>
        <p:spPr>
          <a:xfrm>
            <a:off x="1082040" y="609699"/>
            <a:ext cx="6629400" cy="3482611"/>
          </a:xfrm>
          <a:prstGeom prst="rect">
            <a:avLst/>
          </a:prstGeom>
        </p:spPr>
      </p:pic>
    </p:spTree>
    <p:extLst>
      <p:ext uri="{BB962C8B-B14F-4D97-AF65-F5344CB8AC3E}">
        <p14:creationId xmlns:p14="http://schemas.microsoft.com/office/powerpoint/2010/main" val="1621114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Bug Metrics</a:t>
            </a:r>
          </a:p>
        </p:txBody>
      </p:sp>
      <p:pic>
        <p:nvPicPr>
          <p:cNvPr id="3" name="Picture 2">
            <a:extLst>
              <a:ext uri="{FF2B5EF4-FFF2-40B4-BE49-F238E27FC236}">
                <a16:creationId xmlns:a16="http://schemas.microsoft.com/office/drawing/2014/main" id="{D663D3DB-6085-47A7-A5CE-8322C870EED8}"/>
              </a:ext>
            </a:extLst>
          </p:cNvPr>
          <p:cNvPicPr>
            <a:picLocks noChangeAspect="1"/>
          </p:cNvPicPr>
          <p:nvPr/>
        </p:nvPicPr>
        <p:blipFill>
          <a:blip r:embed="rId3"/>
          <a:stretch>
            <a:fillRect/>
          </a:stretch>
        </p:blipFill>
        <p:spPr>
          <a:xfrm>
            <a:off x="1127760" y="530851"/>
            <a:ext cx="6591300" cy="3650320"/>
          </a:xfrm>
          <a:prstGeom prst="rect">
            <a:avLst/>
          </a:prstGeom>
        </p:spPr>
      </p:pic>
    </p:spTree>
    <p:extLst>
      <p:ext uri="{BB962C8B-B14F-4D97-AF65-F5344CB8AC3E}">
        <p14:creationId xmlns:p14="http://schemas.microsoft.com/office/powerpoint/2010/main" val="2466099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Risk Management</a:t>
            </a:r>
          </a:p>
        </p:txBody>
      </p:sp>
      <p:pic>
        <p:nvPicPr>
          <p:cNvPr id="3" name="Picture 2">
            <a:extLst>
              <a:ext uri="{FF2B5EF4-FFF2-40B4-BE49-F238E27FC236}">
                <a16:creationId xmlns:a16="http://schemas.microsoft.com/office/drawing/2014/main" id="{4206E5AD-0F4A-4029-9110-3DAFE424823C}"/>
              </a:ext>
            </a:extLst>
          </p:cNvPr>
          <p:cNvPicPr>
            <a:picLocks noChangeAspect="1"/>
          </p:cNvPicPr>
          <p:nvPr/>
        </p:nvPicPr>
        <p:blipFill>
          <a:blip r:embed="rId3"/>
          <a:stretch>
            <a:fillRect/>
          </a:stretch>
        </p:blipFill>
        <p:spPr>
          <a:xfrm>
            <a:off x="991192" y="1247240"/>
            <a:ext cx="7161616" cy="2981860"/>
          </a:xfrm>
          <a:prstGeom prst="rect">
            <a:avLst/>
          </a:prstGeom>
        </p:spPr>
      </p:pic>
    </p:spTree>
    <p:extLst>
      <p:ext uri="{BB962C8B-B14F-4D97-AF65-F5344CB8AC3E}">
        <p14:creationId xmlns:p14="http://schemas.microsoft.com/office/powerpoint/2010/main" val="1101394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Risk Management</a:t>
            </a:r>
          </a:p>
        </p:txBody>
      </p:sp>
      <p:pic>
        <p:nvPicPr>
          <p:cNvPr id="2" name="Picture 1">
            <a:extLst>
              <a:ext uri="{FF2B5EF4-FFF2-40B4-BE49-F238E27FC236}">
                <a16:creationId xmlns:a16="http://schemas.microsoft.com/office/drawing/2014/main" id="{8C3BE05A-F211-41A4-92A7-88BA29B395A1}"/>
              </a:ext>
            </a:extLst>
          </p:cNvPr>
          <p:cNvPicPr>
            <a:picLocks noChangeAspect="1"/>
          </p:cNvPicPr>
          <p:nvPr/>
        </p:nvPicPr>
        <p:blipFill>
          <a:blip r:embed="rId3"/>
          <a:stretch>
            <a:fillRect/>
          </a:stretch>
        </p:blipFill>
        <p:spPr>
          <a:xfrm>
            <a:off x="1036320" y="629712"/>
            <a:ext cx="6675120" cy="3599388"/>
          </a:xfrm>
          <a:prstGeom prst="rect">
            <a:avLst/>
          </a:prstGeom>
        </p:spPr>
      </p:pic>
    </p:spTree>
    <p:extLst>
      <p:ext uri="{BB962C8B-B14F-4D97-AF65-F5344CB8AC3E}">
        <p14:creationId xmlns:p14="http://schemas.microsoft.com/office/powerpoint/2010/main" val="111197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The Team</a:t>
            </a:r>
            <a:endParaRPr dirty="0"/>
          </a:p>
        </p:txBody>
      </p:sp>
      <p:sp>
        <p:nvSpPr>
          <p:cNvPr id="485" name="Google Shape;485;p2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6" name="Group 5">
            <a:extLst>
              <a:ext uri="{FF2B5EF4-FFF2-40B4-BE49-F238E27FC236}">
                <a16:creationId xmlns:a16="http://schemas.microsoft.com/office/drawing/2014/main" id="{B72B0042-2C42-47C9-BEE6-A9B67C819B3F}"/>
              </a:ext>
            </a:extLst>
          </p:cNvPr>
          <p:cNvGrpSpPr/>
          <p:nvPr/>
        </p:nvGrpSpPr>
        <p:grpSpPr>
          <a:xfrm>
            <a:off x="2895516" y="1024295"/>
            <a:ext cx="1432644" cy="1432643"/>
            <a:chOff x="2895517" y="559475"/>
            <a:chExt cx="1432644" cy="1432643"/>
          </a:xfrm>
        </p:grpSpPr>
        <p:sp>
          <p:nvSpPr>
            <p:cNvPr id="482" name="Google Shape;482;p26"/>
            <p:cNvSpPr/>
            <p:nvPr/>
          </p:nvSpPr>
          <p:spPr>
            <a:xfrm>
              <a:off x="2895519" y="55947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7" name="Picture Placeholder 8">
              <a:extLst>
                <a:ext uri="{FF2B5EF4-FFF2-40B4-BE49-F238E27FC236}">
                  <a16:creationId xmlns:a16="http://schemas.microsoft.com/office/drawing/2014/main" id="{BE7F6E76-480A-48BE-AD91-B8E974C5313F}"/>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2895517" y="559476"/>
              <a:ext cx="1432643" cy="14326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 name="Group 2">
            <a:extLst>
              <a:ext uri="{FF2B5EF4-FFF2-40B4-BE49-F238E27FC236}">
                <a16:creationId xmlns:a16="http://schemas.microsoft.com/office/drawing/2014/main" id="{40AE3E24-A6A6-40C8-B98F-C9C7057D1131}"/>
              </a:ext>
            </a:extLst>
          </p:cNvPr>
          <p:cNvGrpSpPr/>
          <p:nvPr/>
        </p:nvGrpSpPr>
        <p:grpSpPr>
          <a:xfrm>
            <a:off x="4922237" y="1024295"/>
            <a:ext cx="1432642" cy="1432643"/>
            <a:chOff x="5440481" y="711875"/>
            <a:chExt cx="1432642" cy="1432643"/>
          </a:xfrm>
        </p:grpSpPr>
        <p:sp>
          <p:nvSpPr>
            <p:cNvPr id="16" name="Google Shape;482;p26">
              <a:extLst>
                <a:ext uri="{FF2B5EF4-FFF2-40B4-BE49-F238E27FC236}">
                  <a16:creationId xmlns:a16="http://schemas.microsoft.com/office/drawing/2014/main" id="{D2D0A71C-8B54-430D-BD0A-503339E0C689}"/>
                </a:ext>
              </a:extLst>
            </p:cNvPr>
            <p:cNvSpPr/>
            <p:nvPr/>
          </p:nvSpPr>
          <p:spPr>
            <a:xfrm>
              <a:off x="5440481" y="71187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18" name="Picture Placeholder 12">
              <a:extLst>
                <a:ext uri="{FF2B5EF4-FFF2-40B4-BE49-F238E27FC236}">
                  <a16:creationId xmlns:a16="http://schemas.microsoft.com/office/drawing/2014/main" id="{5931FA5E-8D88-4EBF-9411-41F4D84BAC77}"/>
                </a:ext>
              </a:extLst>
            </p:cNvPr>
            <p:cNvPicPr>
              <a:picLocks noChangeAspect="1"/>
            </p:cNvPicPr>
            <p:nvPr/>
          </p:nvPicPr>
          <p:blipFill>
            <a:blip r:embed="rId4" cstate="print">
              <a:extLst>
                <a:ext uri="{28A0092B-C50C-407E-A947-70E740481C1C}">
                  <a14:useLocalDpi xmlns:a14="http://schemas.microsoft.com/office/drawing/2010/main" val="0"/>
                </a:ext>
              </a:extLst>
            </a:blip>
            <a:srcRect l="11533" r="11533"/>
            <a:stretch>
              <a:fillRect/>
            </a:stretch>
          </p:blipFill>
          <p:spPr>
            <a:xfrm>
              <a:off x="5440481" y="711875"/>
              <a:ext cx="1432642" cy="14326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 name="Group 1">
            <a:extLst>
              <a:ext uri="{FF2B5EF4-FFF2-40B4-BE49-F238E27FC236}">
                <a16:creationId xmlns:a16="http://schemas.microsoft.com/office/drawing/2014/main" id="{2F6A1E1B-0030-4503-8F8C-11499D369F38}"/>
              </a:ext>
            </a:extLst>
          </p:cNvPr>
          <p:cNvGrpSpPr/>
          <p:nvPr/>
        </p:nvGrpSpPr>
        <p:grpSpPr>
          <a:xfrm>
            <a:off x="6857927" y="1024295"/>
            <a:ext cx="1432644" cy="1432643"/>
            <a:chOff x="6964321" y="711876"/>
            <a:chExt cx="1432644" cy="1432643"/>
          </a:xfrm>
        </p:grpSpPr>
        <p:sp>
          <p:nvSpPr>
            <p:cNvPr id="14" name="Google Shape;482;p26">
              <a:extLst>
                <a:ext uri="{FF2B5EF4-FFF2-40B4-BE49-F238E27FC236}">
                  <a16:creationId xmlns:a16="http://schemas.microsoft.com/office/drawing/2014/main" id="{3DD1F7E1-6F63-45C3-81BF-9C4086D4B7AC}"/>
                </a:ext>
              </a:extLst>
            </p:cNvPr>
            <p:cNvSpPr/>
            <p:nvPr/>
          </p:nvSpPr>
          <p:spPr>
            <a:xfrm>
              <a:off x="6964322" y="73803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19" name="Picture Placeholder 14">
              <a:extLst>
                <a:ext uri="{FF2B5EF4-FFF2-40B4-BE49-F238E27FC236}">
                  <a16:creationId xmlns:a16="http://schemas.microsoft.com/office/drawing/2014/main" id="{53968E35-46BA-4647-98ED-7E476A484647}"/>
                </a:ext>
              </a:extLst>
            </p:cNvPr>
            <p:cNvPicPr>
              <a:picLocks noChangeAspect="1"/>
            </p:cNvPicPr>
            <p:nvPr/>
          </p:nvPicPr>
          <p:blipFill>
            <a:blip r:embed="rId5" cstate="print">
              <a:extLst>
                <a:ext uri="{28A0092B-C50C-407E-A947-70E740481C1C}">
                  <a14:useLocalDpi xmlns:a14="http://schemas.microsoft.com/office/drawing/2010/main" val="0"/>
                </a:ext>
              </a:extLst>
            </a:blip>
            <a:srcRect l="11567" r="11567"/>
            <a:stretch>
              <a:fillRect/>
            </a:stretch>
          </p:blipFill>
          <p:spPr>
            <a:xfrm>
              <a:off x="6964321" y="711876"/>
              <a:ext cx="1432644" cy="14326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 name="Group 3">
            <a:extLst>
              <a:ext uri="{FF2B5EF4-FFF2-40B4-BE49-F238E27FC236}">
                <a16:creationId xmlns:a16="http://schemas.microsoft.com/office/drawing/2014/main" id="{51254A1A-A585-412E-A369-82B82BD0E91C}"/>
              </a:ext>
            </a:extLst>
          </p:cNvPr>
          <p:cNvGrpSpPr/>
          <p:nvPr/>
        </p:nvGrpSpPr>
        <p:grpSpPr>
          <a:xfrm>
            <a:off x="4328159" y="2854907"/>
            <a:ext cx="1432642" cy="1406485"/>
            <a:chOff x="4572000" y="2733421"/>
            <a:chExt cx="1432642" cy="1406485"/>
          </a:xfrm>
        </p:grpSpPr>
        <p:sp>
          <p:nvSpPr>
            <p:cNvPr id="12" name="Google Shape;482;p26">
              <a:extLst>
                <a:ext uri="{FF2B5EF4-FFF2-40B4-BE49-F238E27FC236}">
                  <a16:creationId xmlns:a16="http://schemas.microsoft.com/office/drawing/2014/main" id="{94BF2232-F54C-4977-A18D-C0B962600DEA}"/>
                </a:ext>
              </a:extLst>
            </p:cNvPr>
            <p:cNvSpPr/>
            <p:nvPr/>
          </p:nvSpPr>
          <p:spPr>
            <a:xfrm>
              <a:off x="4572000" y="2733421"/>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2" name="Picture Placeholder 10">
              <a:extLst>
                <a:ext uri="{FF2B5EF4-FFF2-40B4-BE49-F238E27FC236}">
                  <a16:creationId xmlns:a16="http://schemas.microsoft.com/office/drawing/2014/main" id="{A0146369-C19B-45BC-BD75-FBC8CBC0EC8E}"/>
                </a:ext>
              </a:extLst>
            </p:cNvPr>
            <p:cNvPicPr>
              <a:picLocks noChangeAspect="1"/>
            </p:cNvPicPr>
            <p:nvPr/>
          </p:nvPicPr>
          <p:blipFill>
            <a:blip r:embed="rId6" cstate="print">
              <a:extLst>
                <a:ext uri="{28A0092B-C50C-407E-A947-70E740481C1C}">
                  <a14:useLocalDpi xmlns:a14="http://schemas.microsoft.com/office/drawing/2010/main" val="0"/>
                </a:ext>
              </a:extLst>
            </a:blip>
            <a:srcRect l="11533" r="11533"/>
            <a:stretch>
              <a:fillRect/>
            </a:stretch>
          </p:blipFill>
          <p:spPr>
            <a:xfrm>
              <a:off x="4572000" y="2733422"/>
              <a:ext cx="1432642" cy="14064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 name="Group 4">
            <a:extLst>
              <a:ext uri="{FF2B5EF4-FFF2-40B4-BE49-F238E27FC236}">
                <a16:creationId xmlns:a16="http://schemas.microsoft.com/office/drawing/2014/main" id="{6D894329-3E59-412D-81C8-D5517DD67154}"/>
              </a:ext>
            </a:extLst>
          </p:cNvPr>
          <p:cNvGrpSpPr/>
          <p:nvPr/>
        </p:nvGrpSpPr>
        <p:grpSpPr>
          <a:xfrm>
            <a:off x="2163832" y="2854905"/>
            <a:ext cx="1432642" cy="1406485"/>
            <a:chOff x="2179196" y="3007307"/>
            <a:chExt cx="1432642" cy="1406485"/>
          </a:xfrm>
        </p:grpSpPr>
        <p:sp>
          <p:nvSpPr>
            <p:cNvPr id="10" name="Google Shape;482;p26">
              <a:extLst>
                <a:ext uri="{FF2B5EF4-FFF2-40B4-BE49-F238E27FC236}">
                  <a16:creationId xmlns:a16="http://schemas.microsoft.com/office/drawing/2014/main" id="{88E752AD-28F0-4B99-B41E-819099F631F0}"/>
                </a:ext>
              </a:extLst>
            </p:cNvPr>
            <p:cNvSpPr/>
            <p:nvPr/>
          </p:nvSpPr>
          <p:spPr>
            <a:xfrm>
              <a:off x="2179196" y="3007307"/>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4" name="Picture Placeholder 13">
              <a:extLst>
                <a:ext uri="{FF2B5EF4-FFF2-40B4-BE49-F238E27FC236}">
                  <a16:creationId xmlns:a16="http://schemas.microsoft.com/office/drawing/2014/main" id="{1E37BBF6-FA60-4FB6-B799-590CB505EAFA}"/>
                </a:ext>
              </a:extLst>
            </p:cNvPr>
            <p:cNvPicPr>
              <a:picLocks noChangeAspect="1"/>
            </p:cNvPicPr>
            <p:nvPr/>
          </p:nvPicPr>
          <p:blipFill>
            <a:blip r:embed="rId7" cstate="print">
              <a:extLst>
                <a:ext uri="{28A0092B-C50C-407E-A947-70E740481C1C}">
                  <a14:useLocalDpi xmlns:a14="http://schemas.microsoft.com/office/drawing/2010/main" val="0"/>
                </a:ext>
              </a:extLst>
            </a:blip>
            <a:srcRect t="1257" b="1257"/>
            <a:stretch>
              <a:fillRect/>
            </a:stretch>
          </p:blipFill>
          <p:spPr>
            <a:xfrm>
              <a:off x="2179196" y="3007308"/>
              <a:ext cx="1432642" cy="14064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0" name="Group 19">
            <a:extLst>
              <a:ext uri="{FF2B5EF4-FFF2-40B4-BE49-F238E27FC236}">
                <a16:creationId xmlns:a16="http://schemas.microsoft.com/office/drawing/2014/main" id="{455C34EF-9DA6-4424-8CB3-A226702CF0A2}"/>
              </a:ext>
            </a:extLst>
          </p:cNvPr>
          <p:cNvGrpSpPr/>
          <p:nvPr/>
        </p:nvGrpSpPr>
        <p:grpSpPr>
          <a:xfrm>
            <a:off x="6354879" y="2854906"/>
            <a:ext cx="1432642" cy="1406485"/>
            <a:chOff x="6408643" y="2579367"/>
            <a:chExt cx="1432642" cy="1406485"/>
          </a:xfrm>
        </p:grpSpPr>
        <p:sp>
          <p:nvSpPr>
            <p:cNvPr id="8" name="Google Shape;482;p26">
              <a:extLst>
                <a:ext uri="{FF2B5EF4-FFF2-40B4-BE49-F238E27FC236}">
                  <a16:creationId xmlns:a16="http://schemas.microsoft.com/office/drawing/2014/main" id="{EABF7A52-2ADB-482C-82DB-D735194302C2}"/>
                </a:ext>
              </a:extLst>
            </p:cNvPr>
            <p:cNvSpPr/>
            <p:nvPr/>
          </p:nvSpPr>
          <p:spPr>
            <a:xfrm>
              <a:off x="6408643" y="2579368"/>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7" name="Picture Placeholder 15">
              <a:extLst>
                <a:ext uri="{FF2B5EF4-FFF2-40B4-BE49-F238E27FC236}">
                  <a16:creationId xmlns:a16="http://schemas.microsoft.com/office/drawing/2014/main" id="{9610AC81-D62C-4A9E-BA38-24134EAB9B04}"/>
                </a:ext>
              </a:extLst>
            </p:cNvPr>
            <p:cNvPicPr>
              <a:picLocks noChangeAspect="1"/>
            </p:cNvPicPr>
            <p:nvPr/>
          </p:nvPicPr>
          <p:blipFill>
            <a:blip r:embed="rId8" cstate="print">
              <a:extLst>
                <a:ext uri="{28A0092B-C50C-407E-A947-70E740481C1C}">
                  <a14:useLocalDpi xmlns:a14="http://schemas.microsoft.com/office/drawing/2010/main" val="0"/>
                </a:ext>
              </a:extLst>
            </a:blip>
            <a:srcRect t="1214" b="1214"/>
            <a:stretch>
              <a:fillRect/>
            </a:stretch>
          </p:blipFill>
          <p:spPr>
            <a:xfrm>
              <a:off x="6408643" y="2579367"/>
              <a:ext cx="1432642" cy="14064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1675053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2" name="Picture 1">
            <a:extLst>
              <a:ext uri="{FF2B5EF4-FFF2-40B4-BE49-F238E27FC236}">
                <a16:creationId xmlns:a16="http://schemas.microsoft.com/office/drawing/2014/main" id="{D4DA079D-A055-49D5-837C-26881501F219}"/>
              </a:ext>
            </a:extLst>
          </p:cNvPr>
          <p:cNvPicPr>
            <a:picLocks noChangeAspect="1"/>
          </p:cNvPicPr>
          <p:nvPr/>
        </p:nvPicPr>
        <p:blipFill>
          <a:blip r:embed="rId3"/>
          <a:stretch>
            <a:fillRect/>
          </a:stretch>
        </p:blipFill>
        <p:spPr>
          <a:xfrm>
            <a:off x="1143000" y="474650"/>
            <a:ext cx="6553200" cy="3754450"/>
          </a:xfrm>
          <a:prstGeom prst="rect">
            <a:avLst/>
          </a:prstGeom>
        </p:spPr>
      </p:pic>
    </p:spTree>
    <p:extLst>
      <p:ext uri="{BB962C8B-B14F-4D97-AF65-F5344CB8AC3E}">
        <p14:creationId xmlns:p14="http://schemas.microsoft.com/office/powerpoint/2010/main" val="50516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3" name="Picture 2">
            <a:extLst>
              <a:ext uri="{FF2B5EF4-FFF2-40B4-BE49-F238E27FC236}">
                <a16:creationId xmlns:a16="http://schemas.microsoft.com/office/drawing/2014/main" id="{6C99E5D3-DD5B-4300-8117-28D5DF322975}"/>
              </a:ext>
            </a:extLst>
          </p:cNvPr>
          <p:cNvPicPr>
            <a:picLocks noChangeAspect="1"/>
          </p:cNvPicPr>
          <p:nvPr/>
        </p:nvPicPr>
        <p:blipFill>
          <a:blip r:embed="rId3"/>
          <a:stretch>
            <a:fillRect/>
          </a:stretch>
        </p:blipFill>
        <p:spPr>
          <a:xfrm>
            <a:off x="1051560" y="526580"/>
            <a:ext cx="6659880" cy="3702520"/>
          </a:xfrm>
          <a:prstGeom prst="rect">
            <a:avLst/>
          </a:prstGeom>
        </p:spPr>
      </p:pic>
    </p:spTree>
    <p:extLst>
      <p:ext uri="{BB962C8B-B14F-4D97-AF65-F5344CB8AC3E}">
        <p14:creationId xmlns:p14="http://schemas.microsoft.com/office/powerpoint/2010/main" val="1715254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3" name="Picture 2">
            <a:extLst>
              <a:ext uri="{FF2B5EF4-FFF2-40B4-BE49-F238E27FC236}">
                <a16:creationId xmlns:a16="http://schemas.microsoft.com/office/drawing/2014/main" id="{FE2E3D18-14AA-4E94-AE31-41633597C7F4}"/>
              </a:ext>
            </a:extLst>
          </p:cNvPr>
          <p:cNvPicPr>
            <a:picLocks noChangeAspect="1"/>
          </p:cNvPicPr>
          <p:nvPr/>
        </p:nvPicPr>
        <p:blipFill>
          <a:blip r:embed="rId3"/>
          <a:stretch>
            <a:fillRect/>
          </a:stretch>
        </p:blipFill>
        <p:spPr>
          <a:xfrm>
            <a:off x="651510" y="1629998"/>
            <a:ext cx="7840980" cy="2163973"/>
          </a:xfrm>
          <a:prstGeom prst="rect">
            <a:avLst/>
          </a:prstGeom>
        </p:spPr>
      </p:pic>
    </p:spTree>
    <p:extLst>
      <p:ext uri="{BB962C8B-B14F-4D97-AF65-F5344CB8AC3E}">
        <p14:creationId xmlns:p14="http://schemas.microsoft.com/office/powerpoint/2010/main" val="1710965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6.</a:t>
            </a:r>
            <a:endParaRPr dirty="0">
              <a:solidFill>
                <a:srgbClr val="4A5C65"/>
              </a:solidFill>
            </a:endParaRPr>
          </a:p>
          <a:p>
            <a:pPr marL="0" lvl="0" indent="0" algn="ctr" rtl="0">
              <a:spcBef>
                <a:spcPts val="0"/>
              </a:spcBef>
              <a:spcAft>
                <a:spcPts val="0"/>
              </a:spcAft>
              <a:buNone/>
            </a:pPr>
            <a:r>
              <a:rPr lang="en-US" dirty="0"/>
              <a:t>X</a:t>
            </a:r>
            <a:r>
              <a:rPr lang="en-SG" dirty="0"/>
              <a:t> Factor</a:t>
            </a:r>
            <a:endParaRPr dirty="0"/>
          </a:p>
        </p:txBody>
      </p:sp>
    </p:spTree>
    <p:extLst>
      <p:ext uri="{BB962C8B-B14F-4D97-AF65-F5344CB8AC3E}">
        <p14:creationId xmlns:p14="http://schemas.microsoft.com/office/powerpoint/2010/main" val="3050656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X</a:t>
            </a:r>
            <a:r>
              <a:rPr lang="en-SG" dirty="0"/>
              <a:t> Factor</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7" name="Rectangle 6">
            <a:extLst>
              <a:ext uri="{FF2B5EF4-FFF2-40B4-BE49-F238E27FC236}">
                <a16:creationId xmlns:a16="http://schemas.microsoft.com/office/drawing/2014/main" id="{CBE670D9-E7D4-4286-8B68-CDB044D98719}"/>
              </a:ext>
            </a:extLst>
          </p:cNvPr>
          <p:cNvSpPr/>
          <p:nvPr/>
        </p:nvSpPr>
        <p:spPr>
          <a:xfrm>
            <a:off x="3496940" y="1645082"/>
            <a:ext cx="5131571" cy="45918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Conduct Pilot Testing with the Centre on 2 classes of 10 students and 1 tutor</a:t>
            </a:r>
          </a:p>
        </p:txBody>
      </p:sp>
      <p:sp>
        <p:nvSpPr>
          <p:cNvPr id="8" name="TextBox 7">
            <a:extLst>
              <a:ext uri="{FF2B5EF4-FFF2-40B4-BE49-F238E27FC236}">
                <a16:creationId xmlns:a16="http://schemas.microsoft.com/office/drawing/2014/main" id="{68FEC1E2-830E-48F4-AC08-487CC30204BF}"/>
              </a:ext>
            </a:extLst>
          </p:cNvPr>
          <p:cNvSpPr txBox="1"/>
          <p:nvPr/>
        </p:nvSpPr>
        <p:spPr>
          <a:xfrm>
            <a:off x="2472957" y="1720786"/>
            <a:ext cx="1472720" cy="307777"/>
          </a:xfrm>
          <a:prstGeom prst="rect">
            <a:avLst/>
          </a:prstGeom>
          <a:noFill/>
        </p:spPr>
        <p:txBody>
          <a:bodyPr wrap="square" rtlCol="0">
            <a:spAutoFit/>
          </a:bodyPr>
          <a:lstStyle/>
          <a:p>
            <a:r>
              <a:rPr lang="en-US" dirty="0">
                <a:solidFill>
                  <a:schemeClr val="bg2">
                    <a:lumMod val="25000"/>
                  </a:schemeClr>
                </a:solidFill>
                <a:latin typeface="Quicksand" panose="02070303000000060000" pitchFamily="18" charset="0"/>
              </a:rPr>
              <a:t>Mid Term</a:t>
            </a:r>
          </a:p>
        </p:txBody>
      </p:sp>
      <p:sp>
        <p:nvSpPr>
          <p:cNvPr id="9" name="Rectangle 8">
            <a:extLst>
              <a:ext uri="{FF2B5EF4-FFF2-40B4-BE49-F238E27FC236}">
                <a16:creationId xmlns:a16="http://schemas.microsoft.com/office/drawing/2014/main" id="{431681C4-2974-429F-8BB0-EC76D941A6EE}"/>
              </a:ext>
            </a:extLst>
          </p:cNvPr>
          <p:cNvSpPr/>
          <p:nvPr/>
        </p:nvSpPr>
        <p:spPr>
          <a:xfrm>
            <a:off x="3496940" y="2384576"/>
            <a:ext cx="5131571" cy="55311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Reduction in time taken to complete daily administrative tasks for an estimated of 30 – 40</a:t>
            </a:r>
            <a:r>
              <a:rPr lang="en-SG" dirty="0">
                <a:solidFill>
                  <a:schemeClr val="bg2">
                    <a:lumMod val="25000"/>
                  </a:schemeClr>
                </a:solidFill>
                <a:latin typeface="Calibri" panose="020F0502020204030204" pitchFamily="34" charset="0"/>
                <a:cs typeface="Calibri" panose="020F0502020204030204" pitchFamily="34" charset="0"/>
              </a:rPr>
              <a:t>%</a:t>
            </a:r>
            <a:r>
              <a:rPr lang="en-SG" dirty="0">
                <a:solidFill>
                  <a:schemeClr val="bg2">
                    <a:lumMod val="25000"/>
                  </a:schemeClr>
                </a:solidFill>
                <a:latin typeface="Quicksand" panose="02070303000000060000" pitchFamily="18" charset="0"/>
              </a:rPr>
              <a:t>%</a:t>
            </a:r>
          </a:p>
        </p:txBody>
      </p:sp>
      <p:sp>
        <p:nvSpPr>
          <p:cNvPr id="10" name="TextBox 9">
            <a:extLst>
              <a:ext uri="{FF2B5EF4-FFF2-40B4-BE49-F238E27FC236}">
                <a16:creationId xmlns:a16="http://schemas.microsoft.com/office/drawing/2014/main" id="{3355F17A-AB4D-4D23-B82C-B67A2B9AD9FE}"/>
              </a:ext>
            </a:extLst>
          </p:cNvPr>
          <p:cNvSpPr txBox="1"/>
          <p:nvPr/>
        </p:nvSpPr>
        <p:spPr>
          <a:xfrm>
            <a:off x="2472957" y="2507242"/>
            <a:ext cx="1222498" cy="307777"/>
          </a:xfrm>
          <a:prstGeom prst="rect">
            <a:avLst/>
          </a:prstGeom>
          <a:noFill/>
        </p:spPr>
        <p:txBody>
          <a:bodyPr wrap="square" rtlCol="0">
            <a:spAutoFit/>
          </a:bodyPr>
          <a:lstStyle/>
          <a:p>
            <a:r>
              <a:rPr lang="en-US" dirty="0">
                <a:solidFill>
                  <a:schemeClr val="bg2">
                    <a:lumMod val="25000"/>
                  </a:schemeClr>
                </a:solidFill>
                <a:latin typeface="Quicksand" panose="02070303000000060000" pitchFamily="18" charset="0"/>
              </a:rPr>
              <a:t>Final</a:t>
            </a:r>
          </a:p>
        </p:txBody>
      </p:sp>
    </p:spTree>
    <p:extLst>
      <p:ext uri="{BB962C8B-B14F-4D97-AF65-F5344CB8AC3E}">
        <p14:creationId xmlns:p14="http://schemas.microsoft.com/office/powerpoint/2010/main" val="3381547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1"/>
          <p:cNvSpPr/>
          <p:nvPr/>
        </p:nvSpPr>
        <p:spPr>
          <a:xfrm>
            <a:off x="3459575" y="614863"/>
            <a:ext cx="2224800" cy="2224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txBox="1">
            <a:spLocks noGrp="1"/>
          </p:cNvSpPr>
          <p:nvPr>
            <p:ph type="ctrTitle" idx="4294967295"/>
          </p:nvPr>
        </p:nvSpPr>
        <p:spPr>
          <a:xfrm>
            <a:off x="2205425" y="2708950"/>
            <a:ext cx="47331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6000" dirty="0"/>
              <a:t>Pilot Testing</a:t>
            </a:r>
            <a:endParaRPr sz="6000" dirty="0"/>
          </a:p>
        </p:txBody>
      </p:sp>
      <p:sp>
        <p:nvSpPr>
          <p:cNvPr id="432" name="Google Shape;432;p21"/>
          <p:cNvSpPr txBox="1">
            <a:spLocks noGrp="1"/>
          </p:cNvSpPr>
          <p:nvPr>
            <p:ph type="subTitle" idx="4294967295"/>
          </p:nvPr>
        </p:nvSpPr>
        <p:spPr>
          <a:xfrm>
            <a:off x="2205425" y="3640155"/>
            <a:ext cx="47331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1000"/>
              </a:spcAft>
              <a:buNone/>
            </a:pPr>
            <a:r>
              <a:rPr lang="en-SG" sz="1400" dirty="0"/>
              <a:t>We managed to conduct Pilot Testing with the </a:t>
            </a:r>
            <a:r>
              <a:rPr lang="en-SG" sz="1400" b="1" dirty="0"/>
              <a:t>entire branch</a:t>
            </a:r>
            <a:r>
              <a:rPr lang="en-SG" sz="1400" dirty="0"/>
              <a:t> consisting of 3 branch admins, 4 tutors and 61 students!!!</a:t>
            </a:r>
            <a:endParaRPr sz="1400" dirty="0"/>
          </a:p>
        </p:txBody>
      </p:sp>
      <p:sp>
        <p:nvSpPr>
          <p:cNvPr id="445" name="Google Shape;445;p2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pic>
        <p:nvPicPr>
          <p:cNvPr id="3" name="Graphic 2">
            <a:extLst>
              <a:ext uri="{FF2B5EF4-FFF2-40B4-BE49-F238E27FC236}">
                <a16:creationId xmlns:a16="http://schemas.microsoft.com/office/drawing/2014/main" id="{0BCA4218-F2B8-4EB2-A16B-132FF6003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550" y="1039634"/>
            <a:ext cx="1466850" cy="1466850"/>
          </a:xfrm>
          <a:prstGeom prst="rect">
            <a:avLst/>
          </a:prstGeom>
        </p:spPr>
      </p:pic>
    </p:spTree>
    <p:extLst>
      <p:ext uri="{BB962C8B-B14F-4D97-AF65-F5344CB8AC3E}">
        <p14:creationId xmlns:p14="http://schemas.microsoft.com/office/powerpoint/2010/main" val="1536012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7.</a:t>
            </a:r>
            <a:endParaRPr dirty="0">
              <a:solidFill>
                <a:srgbClr val="4A5C65"/>
              </a:solidFill>
            </a:endParaRPr>
          </a:p>
          <a:p>
            <a:pPr marL="0" lvl="0" indent="0" algn="ctr" rtl="0">
              <a:spcBef>
                <a:spcPts val="0"/>
              </a:spcBef>
              <a:spcAft>
                <a:spcPts val="0"/>
              </a:spcAft>
              <a:buNone/>
            </a:pPr>
            <a:r>
              <a:rPr lang="en-US" dirty="0"/>
              <a:t>Pilot Testing</a:t>
            </a:r>
            <a:endParaRPr dirty="0"/>
          </a:p>
        </p:txBody>
      </p:sp>
    </p:spTree>
    <p:extLst>
      <p:ext uri="{BB962C8B-B14F-4D97-AF65-F5344CB8AC3E}">
        <p14:creationId xmlns:p14="http://schemas.microsoft.com/office/powerpoint/2010/main" val="3404918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2"/>
          <p:cNvSpPr txBox="1">
            <a:spLocks noGrp="1"/>
          </p:cNvSpPr>
          <p:nvPr>
            <p:ph type="body" idx="1"/>
          </p:nvPr>
        </p:nvSpPr>
        <p:spPr>
          <a:xfrm>
            <a:off x="2830925" y="1200150"/>
            <a:ext cx="2516400" cy="312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Participants</a:t>
            </a:r>
            <a:endParaRPr b="1" dirty="0"/>
          </a:p>
          <a:p>
            <a:pPr marL="285750" indent="-285750">
              <a:spcBef>
                <a:spcPts val="1000"/>
              </a:spcBef>
              <a:spcAft>
                <a:spcPts val="1000"/>
              </a:spcAft>
            </a:pPr>
            <a:r>
              <a:rPr lang="en" dirty="0"/>
              <a:t>3 </a:t>
            </a:r>
            <a:r>
              <a:rPr lang="en-SG" dirty="0"/>
              <a:t>Branch Admins</a:t>
            </a:r>
          </a:p>
          <a:p>
            <a:pPr marL="285750" indent="-285750">
              <a:spcBef>
                <a:spcPts val="1000"/>
              </a:spcBef>
              <a:spcAft>
                <a:spcPts val="1000"/>
              </a:spcAft>
            </a:pPr>
            <a:r>
              <a:rPr lang="en-US" dirty="0"/>
              <a:t>4 Tutors</a:t>
            </a:r>
          </a:p>
          <a:p>
            <a:pPr marL="285750" indent="-285750">
              <a:spcBef>
                <a:spcPts val="1000"/>
              </a:spcBef>
              <a:spcAft>
                <a:spcPts val="1000"/>
              </a:spcAft>
            </a:pPr>
            <a:r>
              <a:rPr lang="en-US" dirty="0"/>
              <a:t>61 Students</a:t>
            </a:r>
          </a:p>
          <a:p>
            <a:pPr marL="285750" indent="-285750">
              <a:spcBef>
                <a:spcPts val="1000"/>
              </a:spcBef>
              <a:spcAft>
                <a:spcPts val="1000"/>
              </a:spcAft>
            </a:pPr>
            <a:r>
              <a:rPr lang="en-US" dirty="0"/>
              <a:t>17 Classes</a:t>
            </a:r>
            <a:endParaRPr dirty="0"/>
          </a:p>
        </p:txBody>
      </p:sp>
      <p:sp>
        <p:nvSpPr>
          <p:cNvPr id="451" name="Google Shape;451;p22"/>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a:t>
            </a:r>
            <a:r>
              <a:rPr lang="en-SG" dirty="0" err="1"/>
              <a:t>verview</a:t>
            </a:r>
            <a:endParaRPr dirty="0"/>
          </a:p>
        </p:txBody>
      </p:sp>
      <p:sp>
        <p:nvSpPr>
          <p:cNvPr id="452" name="Google Shape;452;p22"/>
          <p:cNvSpPr txBox="1">
            <a:spLocks noGrp="1"/>
          </p:cNvSpPr>
          <p:nvPr>
            <p:ph type="body" idx="2"/>
          </p:nvPr>
        </p:nvSpPr>
        <p:spPr>
          <a:xfrm>
            <a:off x="5651044" y="1200150"/>
            <a:ext cx="2671500" cy="312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Scope</a:t>
            </a:r>
            <a:endParaRPr b="1" dirty="0"/>
          </a:p>
          <a:p>
            <a:pPr marL="285750" indent="-285750">
              <a:spcBef>
                <a:spcPts val="1000"/>
              </a:spcBef>
              <a:spcAft>
                <a:spcPts val="1000"/>
              </a:spcAft>
            </a:pPr>
            <a:r>
              <a:rPr lang="en-SG" sz="1200" dirty="0"/>
              <a:t>Account Module</a:t>
            </a:r>
          </a:p>
          <a:p>
            <a:pPr marL="285750" indent="-285750">
              <a:spcBef>
                <a:spcPts val="1000"/>
              </a:spcBef>
              <a:spcAft>
                <a:spcPts val="1000"/>
              </a:spcAft>
            </a:pPr>
            <a:r>
              <a:rPr lang="en-US" sz="1200" dirty="0"/>
              <a:t>A</a:t>
            </a:r>
            <a:r>
              <a:rPr lang="en-SG" sz="1200" dirty="0" err="1"/>
              <a:t>dmin</a:t>
            </a:r>
            <a:r>
              <a:rPr lang="en-SG" sz="1200" dirty="0"/>
              <a:t> Module</a:t>
            </a:r>
          </a:p>
          <a:p>
            <a:pPr marL="285750" indent="-285750">
              <a:spcBef>
                <a:spcPts val="1000"/>
              </a:spcBef>
              <a:spcAft>
                <a:spcPts val="1000"/>
              </a:spcAft>
            </a:pPr>
            <a:r>
              <a:rPr lang="en-US" sz="1200" dirty="0"/>
              <a:t>S</a:t>
            </a:r>
            <a:r>
              <a:rPr lang="en-SG" sz="1200" dirty="0" err="1"/>
              <a:t>tudent</a:t>
            </a:r>
            <a:r>
              <a:rPr lang="en-SG" sz="1200" dirty="0"/>
              <a:t> </a:t>
            </a:r>
            <a:r>
              <a:rPr lang="en-SG" sz="1200" dirty="0" err="1"/>
              <a:t>Mgmt</a:t>
            </a:r>
            <a:r>
              <a:rPr lang="en-SG" sz="1200" dirty="0"/>
              <a:t> Module</a:t>
            </a:r>
          </a:p>
          <a:p>
            <a:pPr marL="285750" indent="-285750">
              <a:spcBef>
                <a:spcPts val="1000"/>
              </a:spcBef>
              <a:spcAft>
                <a:spcPts val="1000"/>
              </a:spcAft>
            </a:pPr>
            <a:r>
              <a:rPr lang="en-US" sz="1200" dirty="0"/>
              <a:t>G</a:t>
            </a:r>
            <a:r>
              <a:rPr lang="en-SG" sz="1200" dirty="0" err="1"/>
              <a:t>rades</a:t>
            </a:r>
            <a:r>
              <a:rPr lang="en-SG" sz="1200" dirty="0"/>
              <a:t> Module</a:t>
            </a:r>
          </a:p>
          <a:p>
            <a:pPr marL="285750" indent="-285750">
              <a:spcBef>
                <a:spcPts val="1000"/>
              </a:spcBef>
              <a:spcAft>
                <a:spcPts val="1000"/>
              </a:spcAft>
            </a:pPr>
            <a:r>
              <a:rPr lang="en-US" sz="1200" dirty="0"/>
              <a:t>A</a:t>
            </a:r>
            <a:r>
              <a:rPr lang="en-SG" sz="1200" dirty="0" err="1"/>
              <a:t>ttendance</a:t>
            </a:r>
            <a:r>
              <a:rPr lang="en-SG" sz="1200" dirty="0"/>
              <a:t> Taking Module</a:t>
            </a:r>
          </a:p>
          <a:p>
            <a:pPr marL="285750" indent="-285750">
              <a:spcBef>
                <a:spcPts val="1000"/>
              </a:spcBef>
              <a:spcAft>
                <a:spcPts val="1000"/>
              </a:spcAft>
            </a:pPr>
            <a:r>
              <a:rPr lang="en-US" sz="1200" dirty="0"/>
              <a:t>S</a:t>
            </a:r>
            <a:r>
              <a:rPr lang="en-SG" sz="1200" dirty="0" err="1"/>
              <a:t>cheduling</a:t>
            </a:r>
            <a:r>
              <a:rPr lang="en-SG" sz="1200" dirty="0"/>
              <a:t> Module</a:t>
            </a:r>
            <a:endParaRPr sz="1200" dirty="0"/>
          </a:p>
        </p:txBody>
      </p:sp>
      <p:sp>
        <p:nvSpPr>
          <p:cNvPr id="453" name="Google Shape;453;p2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9692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Feedbacks</a:t>
            </a:r>
            <a:endParaRPr dirty="0"/>
          </a:p>
        </p:txBody>
      </p:sp>
      <p:sp>
        <p:nvSpPr>
          <p:cNvPr id="6" name="Rectangle 5">
            <a:extLst>
              <a:ext uri="{FF2B5EF4-FFF2-40B4-BE49-F238E27FC236}">
                <a16:creationId xmlns:a16="http://schemas.microsoft.com/office/drawing/2014/main" id="{E06BD8C8-3659-4FBE-9DD2-AB0BFD0B359F}"/>
              </a:ext>
            </a:extLst>
          </p:cNvPr>
          <p:cNvSpPr/>
          <p:nvPr/>
        </p:nvSpPr>
        <p:spPr>
          <a:xfrm>
            <a:off x="3032760" y="662940"/>
            <a:ext cx="5212080" cy="64770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Certain classes consists of students of varying levels (</a:t>
            </a:r>
            <a:r>
              <a:rPr lang="en-US" dirty="0" err="1">
                <a:solidFill>
                  <a:schemeClr val="tx1"/>
                </a:solidFill>
                <a:latin typeface="Roboto Slab Light"/>
              </a:rPr>
              <a:t>E.g</a:t>
            </a:r>
            <a:r>
              <a:rPr lang="en-US" dirty="0">
                <a:solidFill>
                  <a:schemeClr val="tx1"/>
                </a:solidFill>
                <a:latin typeface="Roboto Slab Light"/>
              </a:rPr>
              <a:t> Sec 3 and Sec 4 English classes are combined) but the scheduling functionality does not cater to this.</a:t>
            </a:r>
            <a:endParaRPr lang="en-SG" dirty="0">
              <a:solidFill>
                <a:schemeClr val="tx1"/>
              </a:solidFill>
              <a:latin typeface="Roboto Slab Light"/>
            </a:endParaRPr>
          </a:p>
        </p:txBody>
      </p:sp>
      <p:sp>
        <p:nvSpPr>
          <p:cNvPr id="11" name="Rectangle 10">
            <a:extLst>
              <a:ext uri="{FF2B5EF4-FFF2-40B4-BE49-F238E27FC236}">
                <a16:creationId xmlns:a16="http://schemas.microsoft.com/office/drawing/2014/main" id="{336E8E77-FFBD-4B57-842A-EA391AA43782}"/>
              </a:ext>
            </a:extLst>
          </p:cNvPr>
          <p:cNvSpPr/>
          <p:nvPr/>
        </p:nvSpPr>
        <p:spPr>
          <a:xfrm>
            <a:off x="3032760" y="1485900"/>
            <a:ext cx="5212080" cy="36576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Unable to edit attendances once marked</a:t>
            </a:r>
            <a:endParaRPr lang="en-SG" dirty="0">
              <a:solidFill>
                <a:schemeClr val="tx1"/>
              </a:solidFill>
              <a:latin typeface="Roboto Slab Light"/>
            </a:endParaRPr>
          </a:p>
        </p:txBody>
      </p:sp>
      <p:sp>
        <p:nvSpPr>
          <p:cNvPr id="12" name="Rectangle 11">
            <a:extLst>
              <a:ext uri="{FF2B5EF4-FFF2-40B4-BE49-F238E27FC236}">
                <a16:creationId xmlns:a16="http://schemas.microsoft.com/office/drawing/2014/main" id="{E3B1A0D6-A080-4531-B6C3-46A73456CD72}"/>
              </a:ext>
            </a:extLst>
          </p:cNvPr>
          <p:cNvSpPr/>
          <p:nvPr/>
        </p:nvSpPr>
        <p:spPr>
          <a:xfrm>
            <a:off x="3032760" y="2026920"/>
            <a:ext cx="5212080" cy="70104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Optional details could not be entered on registration. Instead, had to create the student then navigate to edit the student information</a:t>
            </a:r>
            <a:endParaRPr lang="en-SG" dirty="0">
              <a:solidFill>
                <a:schemeClr val="tx1"/>
              </a:solidFill>
              <a:latin typeface="Roboto Slab Light"/>
            </a:endParaRPr>
          </a:p>
        </p:txBody>
      </p:sp>
      <p:sp>
        <p:nvSpPr>
          <p:cNvPr id="13" name="Rectangle 12">
            <a:extLst>
              <a:ext uri="{FF2B5EF4-FFF2-40B4-BE49-F238E27FC236}">
                <a16:creationId xmlns:a16="http://schemas.microsoft.com/office/drawing/2014/main" id="{ED11279E-0AEB-4D05-A8D0-B3CF750B4613}"/>
              </a:ext>
            </a:extLst>
          </p:cNvPr>
          <p:cNvSpPr/>
          <p:nvPr/>
        </p:nvSpPr>
        <p:spPr>
          <a:xfrm>
            <a:off x="3032760" y="2903220"/>
            <a:ext cx="5212080" cy="48006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Restriction on mobile number for Student Registration does not take into account home number</a:t>
            </a:r>
            <a:endParaRPr lang="en-SG" dirty="0">
              <a:solidFill>
                <a:schemeClr val="tx1"/>
              </a:solidFill>
              <a:latin typeface="Roboto Slab Light"/>
            </a:endParaRPr>
          </a:p>
        </p:txBody>
      </p:sp>
      <p:sp>
        <p:nvSpPr>
          <p:cNvPr id="14" name="Rectangle 13">
            <a:extLst>
              <a:ext uri="{FF2B5EF4-FFF2-40B4-BE49-F238E27FC236}">
                <a16:creationId xmlns:a16="http://schemas.microsoft.com/office/drawing/2014/main" id="{13988010-C80E-43A9-BF9E-638A48FF1422}"/>
              </a:ext>
            </a:extLst>
          </p:cNvPr>
          <p:cNvSpPr/>
          <p:nvPr/>
        </p:nvSpPr>
        <p:spPr>
          <a:xfrm>
            <a:off x="3032760" y="3558540"/>
            <a:ext cx="5212080" cy="32004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Portal does not work well on Internet Explorer</a:t>
            </a:r>
            <a:endParaRPr lang="en-SG" dirty="0">
              <a:solidFill>
                <a:schemeClr val="tx1"/>
              </a:solidFill>
              <a:latin typeface="Roboto Slab Light"/>
            </a:endParaRPr>
          </a:p>
        </p:txBody>
      </p:sp>
      <p:sp>
        <p:nvSpPr>
          <p:cNvPr id="15" name="Rectangle 14">
            <a:extLst>
              <a:ext uri="{FF2B5EF4-FFF2-40B4-BE49-F238E27FC236}">
                <a16:creationId xmlns:a16="http://schemas.microsoft.com/office/drawing/2014/main" id="{2B93BF87-D9D1-4739-8905-1A2FD352BC7B}"/>
              </a:ext>
            </a:extLst>
          </p:cNvPr>
          <p:cNvSpPr/>
          <p:nvPr/>
        </p:nvSpPr>
        <p:spPr>
          <a:xfrm>
            <a:off x="3032760" y="4053840"/>
            <a:ext cx="5212080" cy="42672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Tutor Account Creation emails are sending out the wrong usernames</a:t>
            </a:r>
            <a:endParaRPr lang="en-SG" dirty="0">
              <a:solidFill>
                <a:schemeClr val="tx1"/>
              </a:solidFill>
              <a:latin typeface="Roboto Slab Light"/>
            </a:endParaRPr>
          </a:p>
        </p:txBody>
      </p:sp>
    </p:spTree>
    <p:extLst>
      <p:ext uri="{BB962C8B-B14F-4D97-AF65-F5344CB8AC3E}">
        <p14:creationId xmlns:p14="http://schemas.microsoft.com/office/powerpoint/2010/main" val="2985199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8.</a:t>
            </a:r>
            <a:endParaRPr dirty="0">
              <a:solidFill>
                <a:srgbClr val="4A5C65"/>
              </a:solidFill>
            </a:endParaRPr>
          </a:p>
          <a:p>
            <a:pPr marL="0" lvl="0" indent="0" algn="ctr" rtl="0">
              <a:spcBef>
                <a:spcPts val="0"/>
              </a:spcBef>
              <a:spcAft>
                <a:spcPts val="0"/>
              </a:spcAft>
              <a:buNone/>
            </a:pPr>
            <a:r>
              <a:rPr lang="en-US" dirty="0"/>
              <a:t>Learning Outcomes</a:t>
            </a:r>
            <a:endParaRPr dirty="0"/>
          </a:p>
        </p:txBody>
      </p:sp>
    </p:spTree>
    <p:extLst>
      <p:ext uri="{BB962C8B-B14F-4D97-AF65-F5344CB8AC3E}">
        <p14:creationId xmlns:p14="http://schemas.microsoft.com/office/powerpoint/2010/main" val="2024412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4" y="559475"/>
            <a:ext cx="2286705"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Project Overview</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Graphic 2">
            <a:extLst>
              <a:ext uri="{FF2B5EF4-FFF2-40B4-BE49-F238E27FC236}">
                <a16:creationId xmlns:a16="http://schemas.microsoft.com/office/drawing/2014/main" id="{71D84A4F-BF19-4872-A789-BF4E3E2EA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3307" y="3411909"/>
            <a:ext cx="765104" cy="765104"/>
          </a:xfrm>
          <a:prstGeom prst="rect">
            <a:avLst/>
          </a:prstGeom>
        </p:spPr>
      </p:pic>
      <p:pic>
        <p:nvPicPr>
          <p:cNvPr id="5" name="Graphic 4">
            <a:extLst>
              <a:ext uri="{FF2B5EF4-FFF2-40B4-BE49-F238E27FC236}">
                <a16:creationId xmlns:a16="http://schemas.microsoft.com/office/drawing/2014/main" id="{86CECC51-05D8-46DB-8F78-F5EEFD7E22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3307" y="2211210"/>
            <a:ext cx="765104" cy="765104"/>
          </a:xfrm>
          <a:prstGeom prst="rect">
            <a:avLst/>
          </a:prstGeom>
        </p:spPr>
      </p:pic>
      <p:pic>
        <p:nvPicPr>
          <p:cNvPr id="7" name="Graphic 6">
            <a:extLst>
              <a:ext uri="{FF2B5EF4-FFF2-40B4-BE49-F238E27FC236}">
                <a16:creationId xmlns:a16="http://schemas.microsoft.com/office/drawing/2014/main" id="{7C0C5D31-8E6E-41BB-B9B7-88615D76FF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23307" y="1010511"/>
            <a:ext cx="765104" cy="765104"/>
          </a:xfrm>
          <a:prstGeom prst="rect">
            <a:avLst/>
          </a:prstGeom>
        </p:spPr>
      </p:pic>
      <p:sp>
        <p:nvSpPr>
          <p:cNvPr id="8" name="TextBox 7">
            <a:extLst>
              <a:ext uri="{FF2B5EF4-FFF2-40B4-BE49-F238E27FC236}">
                <a16:creationId xmlns:a16="http://schemas.microsoft.com/office/drawing/2014/main" id="{819DE9CD-45F8-4F4A-9DD0-FD3F85D2D301}"/>
              </a:ext>
            </a:extLst>
          </p:cNvPr>
          <p:cNvSpPr txBox="1"/>
          <p:nvPr/>
        </p:nvSpPr>
        <p:spPr>
          <a:xfrm>
            <a:off x="3962689" y="1234440"/>
            <a:ext cx="2339340" cy="307777"/>
          </a:xfrm>
          <a:prstGeom prst="rect">
            <a:avLst/>
          </a:prstGeom>
          <a:noFill/>
        </p:spPr>
        <p:txBody>
          <a:bodyPr wrap="square" rtlCol="0">
            <a:spAutoFit/>
          </a:bodyPr>
          <a:lstStyle/>
          <a:p>
            <a:r>
              <a:rPr lang="en-US" dirty="0">
                <a:latin typeface="Roboto Slab Light"/>
              </a:rPr>
              <a:t>Integrated Web Application</a:t>
            </a:r>
            <a:endParaRPr lang="en-SG" dirty="0">
              <a:latin typeface="Roboto Slab Light"/>
            </a:endParaRPr>
          </a:p>
        </p:txBody>
      </p:sp>
      <p:sp>
        <p:nvSpPr>
          <p:cNvPr id="11" name="TextBox 10">
            <a:extLst>
              <a:ext uri="{FF2B5EF4-FFF2-40B4-BE49-F238E27FC236}">
                <a16:creationId xmlns:a16="http://schemas.microsoft.com/office/drawing/2014/main" id="{4A06FC23-83DD-44E7-8E50-E3EAA834C2F0}"/>
              </a:ext>
            </a:extLst>
          </p:cNvPr>
          <p:cNvSpPr txBox="1"/>
          <p:nvPr/>
        </p:nvSpPr>
        <p:spPr>
          <a:xfrm>
            <a:off x="3962689" y="2332152"/>
            <a:ext cx="3484735" cy="523220"/>
          </a:xfrm>
          <a:prstGeom prst="rect">
            <a:avLst/>
          </a:prstGeom>
          <a:noFill/>
        </p:spPr>
        <p:txBody>
          <a:bodyPr wrap="square" rtlCol="0">
            <a:spAutoFit/>
          </a:bodyPr>
          <a:lstStyle/>
          <a:p>
            <a:r>
              <a:rPr lang="en-US" dirty="0">
                <a:latin typeface="Roboto Slab Light"/>
              </a:rPr>
              <a:t>To support operations of the Centre and administrative activities carried out</a:t>
            </a:r>
            <a:endParaRPr lang="en-SG" dirty="0">
              <a:latin typeface="Roboto Slab Light"/>
            </a:endParaRPr>
          </a:p>
        </p:txBody>
      </p:sp>
      <p:sp>
        <p:nvSpPr>
          <p:cNvPr id="12" name="TextBox 11">
            <a:extLst>
              <a:ext uri="{FF2B5EF4-FFF2-40B4-BE49-F238E27FC236}">
                <a16:creationId xmlns:a16="http://schemas.microsoft.com/office/drawing/2014/main" id="{3713E033-4DBC-4DDB-A1EC-5F0E3C0CA287}"/>
              </a:ext>
            </a:extLst>
          </p:cNvPr>
          <p:cNvSpPr txBox="1"/>
          <p:nvPr/>
        </p:nvSpPr>
        <p:spPr>
          <a:xfrm>
            <a:off x="3962689" y="3532851"/>
            <a:ext cx="4155295" cy="523220"/>
          </a:xfrm>
          <a:prstGeom prst="rect">
            <a:avLst/>
          </a:prstGeom>
          <a:noFill/>
        </p:spPr>
        <p:txBody>
          <a:bodyPr wrap="square" rtlCol="0">
            <a:spAutoFit/>
          </a:bodyPr>
          <a:lstStyle/>
          <a:p>
            <a:r>
              <a:rPr lang="en-US" dirty="0">
                <a:latin typeface="Roboto Slab Light"/>
              </a:rPr>
              <a:t>Facilitate the tracking of performances for parents and provide motivational incentives for students</a:t>
            </a:r>
            <a:endParaRPr lang="en-SG" dirty="0">
              <a:latin typeface="Roboto Slab Light"/>
            </a:endParaRPr>
          </a:p>
        </p:txBody>
      </p:sp>
    </p:spTree>
    <p:extLst>
      <p:ext uri="{BB962C8B-B14F-4D97-AF65-F5344CB8AC3E}">
        <p14:creationId xmlns:p14="http://schemas.microsoft.com/office/powerpoint/2010/main" val="931771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B600"/>
                </a:solidFill>
              </a:rPr>
              <a:t>Hui Xin</a:t>
            </a:r>
            <a:endParaRPr sz="6000" dirty="0">
              <a:solidFill>
                <a:srgbClr val="FFB600"/>
              </a:solidFill>
            </a:endParaRPr>
          </a:p>
        </p:txBody>
      </p:sp>
      <p:sp>
        <p:nvSpPr>
          <p:cNvPr id="404" name="Google Shape;404;p17"/>
          <p:cNvSpPr txBox="1">
            <a:spLocks noGrp="1"/>
          </p:cNvSpPr>
          <p:nvPr>
            <p:ph type="subTitle" idx="4294967295"/>
          </p:nvPr>
        </p:nvSpPr>
        <p:spPr>
          <a:xfrm>
            <a:off x="685800" y="2401970"/>
            <a:ext cx="5694381"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dirty="0">
                <a:solidFill>
                  <a:srgbClr val="FFFFFF"/>
                </a:solidFill>
              </a:rPr>
              <a:t>As the Project Manager, I have realized the importance of planning ahead. In the earlier iterations, it was during Summer Break and hence there were not many issues with clashing schedules. However, as school starts and all of us taking different mods, it is getting increasingly difficult to arrange for meetings. In addition, with the workload of other mods and exams, more efforts are required for the delegating of work to ensure my members could balance FYP and other mods without compromising on either.</a:t>
            </a:r>
          </a:p>
          <a:p>
            <a:pPr marL="0" lvl="0" indent="0" algn="l" rtl="0">
              <a:spcBef>
                <a:spcPts val="600"/>
              </a:spcBef>
              <a:spcAft>
                <a:spcPts val="0"/>
              </a:spcAft>
              <a:buNone/>
            </a:pPr>
            <a:endParaRPr lang="en-US" sz="1100" dirty="0">
              <a:solidFill>
                <a:srgbClr val="FFFFFF"/>
              </a:solidFill>
            </a:endParaRPr>
          </a:p>
          <a:p>
            <a:pPr marL="0" lvl="0" indent="0" algn="l" rtl="0">
              <a:spcBef>
                <a:spcPts val="600"/>
              </a:spcBef>
              <a:spcAft>
                <a:spcPts val="0"/>
              </a:spcAft>
              <a:buNone/>
            </a:pPr>
            <a:r>
              <a:rPr lang="en-US" sz="1100" dirty="0">
                <a:solidFill>
                  <a:srgbClr val="FFFFFF"/>
                </a:solidFill>
              </a:rPr>
              <a:t>In addition, this is actually the first time I have participated in the Front End developing and I have learnt a lot, ranging from how to source and utilize libraries as well as how to design an interface that would best suit the needs of our clients.</a:t>
            </a:r>
            <a:endParaRPr sz="11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6" name="Picture Placeholder 8">
            <a:extLst>
              <a:ext uri="{FF2B5EF4-FFF2-40B4-BE49-F238E27FC236}">
                <a16:creationId xmlns:a16="http://schemas.microsoft.com/office/drawing/2014/main" id="{A3659889-EFCA-4A8C-92BF-A6EA88F80958}"/>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6380181" y="1831695"/>
            <a:ext cx="1798638"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0101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B600"/>
                </a:solidFill>
              </a:rPr>
              <a:t>Moh </a:t>
            </a:r>
            <a:r>
              <a:rPr lang="en-SG" sz="6000" dirty="0" err="1">
                <a:solidFill>
                  <a:srgbClr val="FFB600"/>
                </a:solidFill>
              </a:rPr>
              <a:t>Moh</a:t>
            </a:r>
            <a:endParaRPr sz="6000" dirty="0">
              <a:solidFill>
                <a:srgbClr val="FFB600"/>
              </a:solidFill>
            </a:endParaRPr>
          </a:p>
        </p:txBody>
      </p:sp>
      <p:sp>
        <p:nvSpPr>
          <p:cNvPr id="404" name="Google Shape;404;p17"/>
          <p:cNvSpPr txBox="1">
            <a:spLocks noGrp="1"/>
          </p:cNvSpPr>
          <p:nvPr>
            <p:ph type="subTitle" idx="4294967295"/>
          </p:nvPr>
        </p:nvSpPr>
        <p:spPr>
          <a:xfrm>
            <a:off x="685800" y="2401970"/>
            <a:ext cx="5631959"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rgbClr val="FFFFFF"/>
                </a:solidFill>
              </a:rPr>
              <a:t>The project till now has gave me many knowledge on User Experiences which I had vague knowledge before. An example would be the issue of the page always refreshing upon the completion of a single action. When designing, I did not take that into account and upon testing and receiving feedbacks from the actual users, I actually learnt how to design with the users in mind.</a:t>
            </a:r>
          </a:p>
          <a:p>
            <a:pPr marL="0" lvl="0" indent="0" algn="l" rtl="0">
              <a:spcBef>
                <a:spcPts val="600"/>
              </a:spcBef>
              <a:spcAft>
                <a:spcPts val="0"/>
              </a:spcAft>
              <a:buNone/>
            </a:pPr>
            <a:endParaRPr lang="en-US" sz="1200" dirty="0">
              <a:solidFill>
                <a:srgbClr val="FFFFFF"/>
              </a:solidFill>
            </a:endParaRPr>
          </a:p>
          <a:p>
            <a:pPr marL="0" lvl="0" indent="0" algn="l" rtl="0">
              <a:spcBef>
                <a:spcPts val="600"/>
              </a:spcBef>
              <a:spcAft>
                <a:spcPts val="0"/>
              </a:spcAft>
              <a:buNone/>
            </a:pPr>
            <a:r>
              <a:rPr lang="en-US" sz="1200" dirty="0">
                <a:solidFill>
                  <a:srgbClr val="FFFFFF"/>
                </a:solidFill>
              </a:rPr>
              <a:t>In addition, I </a:t>
            </a:r>
            <a:r>
              <a:rPr lang="en-US" sz="1200" dirty="0" err="1">
                <a:solidFill>
                  <a:srgbClr val="FFFFFF"/>
                </a:solidFill>
              </a:rPr>
              <a:t>realise</a:t>
            </a:r>
            <a:r>
              <a:rPr lang="en-US" sz="1200" dirty="0">
                <a:solidFill>
                  <a:srgbClr val="FFFFFF"/>
                </a:solidFill>
              </a:rPr>
              <a:t> the importance of time management more as I progress further into the iterations as there is a need for proper time management so I could juggle my other mods together with FYP.</a:t>
            </a:r>
            <a:endParaRPr sz="12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7" name="Picture Placeholder 12">
            <a:extLst>
              <a:ext uri="{FF2B5EF4-FFF2-40B4-BE49-F238E27FC236}">
                <a16:creationId xmlns:a16="http://schemas.microsoft.com/office/drawing/2014/main" id="{0A65769D-0CDF-4D41-8955-AB1D45A9424E}"/>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6317759" y="1930466"/>
            <a:ext cx="1800225"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8313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B600"/>
                </a:solidFill>
              </a:rPr>
              <a:t>Riana</a:t>
            </a:r>
            <a:endParaRPr sz="6000" dirty="0">
              <a:solidFill>
                <a:srgbClr val="FFB600"/>
              </a:solidFill>
            </a:endParaRPr>
          </a:p>
        </p:txBody>
      </p:sp>
      <p:sp>
        <p:nvSpPr>
          <p:cNvPr id="404" name="Google Shape;404;p17"/>
          <p:cNvSpPr txBox="1">
            <a:spLocks noGrp="1"/>
          </p:cNvSpPr>
          <p:nvPr>
            <p:ph type="subTitle" idx="4294967295"/>
          </p:nvPr>
        </p:nvSpPr>
        <p:spPr>
          <a:xfrm>
            <a:off x="685800" y="2401970"/>
            <a:ext cx="5633547" cy="1769700"/>
          </a:xfrm>
          <a:prstGeom prst="rect">
            <a:avLst/>
          </a:prstGeom>
        </p:spPr>
        <p:txBody>
          <a:bodyPr spcFirstLastPara="1" wrap="square" lIns="91425" tIns="91425" rIns="91425" bIns="91425" anchor="t" anchorCtr="0">
            <a:noAutofit/>
          </a:bodyPr>
          <a:lstStyle/>
          <a:p>
            <a:pPr marL="0" lvl="0" indent="0">
              <a:buNone/>
            </a:pPr>
            <a:r>
              <a:rPr lang="en-US" sz="1400" dirty="0">
                <a:solidFill>
                  <a:srgbClr val="FFFFFF"/>
                </a:solidFill>
              </a:rPr>
              <a:t>As a lead back-end developer, I would like to experience working with different role in a team and also with our client. Most importantly, I would like gain experience in understanding and implementing the system based on client's requirement so that we can deliver a solid system to our client.</a:t>
            </a:r>
          </a:p>
          <a:p>
            <a:pPr marL="0" lvl="0" indent="0">
              <a:buNone/>
            </a:pPr>
            <a:r>
              <a:rPr lang="en-US" sz="1400" dirty="0">
                <a:solidFill>
                  <a:srgbClr val="FFFFFF"/>
                </a:solidFill>
              </a:rPr>
              <a:t>Besides, as a member of the team, I hope to learn to work as a team, and gain knowledge from the rest of the team while I also share the knowledge I have.</a:t>
            </a:r>
            <a:endParaRPr sz="14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7" name="Picture Placeholder 14">
            <a:extLst>
              <a:ext uri="{FF2B5EF4-FFF2-40B4-BE49-F238E27FC236}">
                <a16:creationId xmlns:a16="http://schemas.microsoft.com/office/drawing/2014/main" id="{4DA78970-EAED-4187-B336-85646533AD3E}"/>
              </a:ext>
            </a:extLst>
          </p:cNvPr>
          <p:cNvPicPr>
            <a:picLocks noChangeAspect="1"/>
          </p:cNvPicPr>
          <p:nvPr/>
        </p:nvPicPr>
        <p:blipFill>
          <a:blip r:embed="rId3" cstate="print">
            <a:extLst>
              <a:ext uri="{28A0092B-C50C-407E-A947-70E740481C1C}">
                <a14:useLocalDpi xmlns:a14="http://schemas.microsoft.com/office/drawing/2010/main" val="0"/>
              </a:ext>
            </a:extLst>
          </a:blip>
          <a:srcRect l="11567" r="11567"/>
          <a:stretch>
            <a:fillRect/>
          </a:stretch>
        </p:blipFill>
        <p:spPr>
          <a:xfrm>
            <a:off x="6319347" y="1999046"/>
            <a:ext cx="1798637"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372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B600"/>
                </a:solidFill>
              </a:rPr>
              <a:t>Shawn</a:t>
            </a:r>
            <a:endParaRPr sz="6000" dirty="0">
              <a:solidFill>
                <a:srgbClr val="FFB600"/>
              </a:solidFill>
            </a:endParaRPr>
          </a:p>
        </p:txBody>
      </p:sp>
      <p:sp>
        <p:nvSpPr>
          <p:cNvPr id="404" name="Google Shape;404;p17"/>
          <p:cNvSpPr txBox="1">
            <a:spLocks noGrp="1"/>
          </p:cNvSpPr>
          <p:nvPr>
            <p:ph type="subTitle" idx="4294967295"/>
          </p:nvPr>
        </p:nvSpPr>
        <p:spPr>
          <a:xfrm>
            <a:off x="685800" y="2401970"/>
            <a:ext cx="5394960" cy="1769700"/>
          </a:xfrm>
          <a:prstGeom prst="rect">
            <a:avLst/>
          </a:prstGeom>
        </p:spPr>
        <p:txBody>
          <a:bodyPr spcFirstLastPara="1" wrap="square" lIns="91425" tIns="91425" rIns="91425" bIns="91425" anchor="t" anchorCtr="0">
            <a:noAutofit/>
          </a:bodyPr>
          <a:lstStyle/>
          <a:p>
            <a:pPr marL="0" lvl="0" indent="0">
              <a:buNone/>
            </a:pPr>
            <a:r>
              <a:rPr lang="en-US" sz="1400" dirty="0">
                <a:solidFill>
                  <a:srgbClr val="FFFFFF"/>
                </a:solidFill>
              </a:rPr>
              <a:t>With 5 mods including </a:t>
            </a:r>
            <a:r>
              <a:rPr lang="en-US" sz="1400" dirty="0" err="1">
                <a:solidFill>
                  <a:srgbClr val="FFFFFF"/>
                </a:solidFill>
              </a:rPr>
              <a:t>fyp</a:t>
            </a:r>
            <a:r>
              <a:rPr lang="en-US" sz="1400" dirty="0">
                <a:solidFill>
                  <a:srgbClr val="FFFFFF"/>
                </a:solidFill>
              </a:rPr>
              <a:t> as well as two sports competitions has made me very pressed for time. However, it better taught me how to manage and plan my time. It has also taught me how to better work in a team, not to overpromise deadlines for example. </a:t>
            </a:r>
          </a:p>
          <a:p>
            <a:pPr marL="0" lvl="0" indent="0">
              <a:buNone/>
            </a:pPr>
            <a:endParaRPr lang="en-US" sz="1400" dirty="0">
              <a:solidFill>
                <a:srgbClr val="FFFFFF"/>
              </a:solidFill>
            </a:endParaRPr>
          </a:p>
          <a:p>
            <a:pPr marL="0" lvl="0" indent="0">
              <a:buNone/>
            </a:pPr>
            <a:r>
              <a:rPr lang="en-US" sz="1400" dirty="0">
                <a:solidFill>
                  <a:srgbClr val="FFFFFF"/>
                </a:solidFill>
              </a:rPr>
              <a:t>Through this project I have also improved my coding proficiency and expanded my knowledge on languages.</a:t>
            </a:r>
            <a:endParaRPr sz="14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pic>
        <p:nvPicPr>
          <p:cNvPr id="7" name="Picture Placeholder 10">
            <a:extLst>
              <a:ext uri="{FF2B5EF4-FFF2-40B4-BE49-F238E27FC236}">
                <a16:creationId xmlns:a16="http://schemas.microsoft.com/office/drawing/2014/main" id="{F599E6D9-B772-4EE5-AB0C-E395311C96DE}"/>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6390008" y="2087050"/>
            <a:ext cx="1727976" cy="234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10027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B600"/>
                </a:solidFill>
              </a:rPr>
              <a:t>Thet </a:t>
            </a:r>
            <a:r>
              <a:rPr lang="en-SG" sz="6000" dirty="0" err="1">
                <a:solidFill>
                  <a:srgbClr val="FFB600"/>
                </a:solidFill>
              </a:rPr>
              <a:t>Thet</a:t>
            </a:r>
            <a:endParaRPr sz="6000" dirty="0">
              <a:solidFill>
                <a:srgbClr val="FFB600"/>
              </a:solidFill>
            </a:endParaRPr>
          </a:p>
        </p:txBody>
      </p:sp>
      <p:sp>
        <p:nvSpPr>
          <p:cNvPr id="404" name="Google Shape;404;p17"/>
          <p:cNvSpPr txBox="1">
            <a:spLocks noGrp="1"/>
          </p:cNvSpPr>
          <p:nvPr>
            <p:ph type="subTitle" idx="4294967295"/>
          </p:nvPr>
        </p:nvSpPr>
        <p:spPr>
          <a:xfrm>
            <a:off x="685800" y="2401970"/>
            <a:ext cx="5615940" cy="1769700"/>
          </a:xfrm>
          <a:prstGeom prst="rect">
            <a:avLst/>
          </a:prstGeom>
        </p:spPr>
        <p:txBody>
          <a:bodyPr spcFirstLastPara="1" wrap="square" lIns="91425" tIns="91425" rIns="91425" bIns="91425" anchor="t" anchorCtr="0">
            <a:noAutofit/>
          </a:bodyPr>
          <a:lstStyle/>
          <a:p>
            <a:pPr marL="101600" indent="0">
              <a:buNone/>
            </a:pPr>
            <a:r>
              <a:rPr lang="en-US" sz="1400" dirty="0">
                <a:solidFill>
                  <a:schemeClr val="bg1"/>
                </a:solidFill>
              </a:rPr>
              <a:t>As a Back End Developer, I work a lot with coding logic and technical implementations. Certain frameworks or libraries are foreign to me and I have to </a:t>
            </a:r>
            <a:r>
              <a:rPr lang="en-US" sz="1400" dirty="0" err="1">
                <a:solidFill>
                  <a:schemeClr val="bg1"/>
                </a:solidFill>
              </a:rPr>
              <a:t>familarise</a:t>
            </a:r>
            <a:r>
              <a:rPr lang="en-US" sz="1400" dirty="0">
                <a:solidFill>
                  <a:schemeClr val="bg1"/>
                </a:solidFill>
              </a:rPr>
              <a:t> myself with those technical tools in the shortest time possible due to our tight schedule. Hence, consistent learning throughout development and time management became my key takeaways from this project, aside from all the new technical knowledge.</a:t>
            </a: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7" name="Picture Placeholder 13">
            <a:extLst>
              <a:ext uri="{FF2B5EF4-FFF2-40B4-BE49-F238E27FC236}">
                <a16:creationId xmlns:a16="http://schemas.microsoft.com/office/drawing/2014/main" id="{72A4EF8D-41FF-4066-9834-CA01973472A4}"/>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6389792" y="1961235"/>
            <a:ext cx="1728192"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4375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a:solidFill>
                  <a:srgbClr val="FFB600"/>
                </a:solidFill>
              </a:rPr>
              <a:t>Z</a:t>
            </a:r>
            <a:r>
              <a:rPr lang="en-SG" sz="6000" dirty="0">
                <a:solidFill>
                  <a:srgbClr val="FFB600"/>
                </a:solidFill>
              </a:rPr>
              <a:t>ang Yu</a:t>
            </a:r>
            <a:endParaRPr sz="6000" dirty="0">
              <a:solidFill>
                <a:srgbClr val="FFB600"/>
              </a:solidFill>
            </a:endParaRPr>
          </a:p>
        </p:txBody>
      </p:sp>
      <p:sp>
        <p:nvSpPr>
          <p:cNvPr id="404" name="Google Shape;404;p17"/>
          <p:cNvSpPr txBox="1">
            <a:spLocks noGrp="1"/>
          </p:cNvSpPr>
          <p:nvPr>
            <p:ph type="subTitle" idx="4294967295"/>
          </p:nvPr>
        </p:nvSpPr>
        <p:spPr>
          <a:xfrm>
            <a:off x="685800" y="2401970"/>
            <a:ext cx="5705516"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rgbClr val="FFFFFF"/>
                </a:solidFill>
              </a:rPr>
              <a:t>Time management was one of the most important takeaways from the project for me till date as I am juggling between 4 other mods and FYP. There is a need for me to be able to maintain my grades yet not compromise on my quality of work and quantity of contribution to the team.</a:t>
            </a:r>
          </a:p>
          <a:p>
            <a:pPr marL="0" lvl="0" indent="0" algn="l" rtl="0">
              <a:spcBef>
                <a:spcPts val="600"/>
              </a:spcBef>
              <a:spcAft>
                <a:spcPts val="0"/>
              </a:spcAft>
              <a:buNone/>
            </a:pPr>
            <a:endParaRPr lang="en-US" sz="1200" dirty="0">
              <a:solidFill>
                <a:srgbClr val="FFFFFF"/>
              </a:solidFill>
            </a:endParaRPr>
          </a:p>
          <a:p>
            <a:pPr marL="0" lvl="0" indent="0" algn="l" rtl="0">
              <a:spcBef>
                <a:spcPts val="600"/>
              </a:spcBef>
              <a:spcAft>
                <a:spcPts val="0"/>
              </a:spcAft>
              <a:buNone/>
            </a:pPr>
            <a:r>
              <a:rPr lang="en-US" sz="1200" dirty="0">
                <a:solidFill>
                  <a:srgbClr val="FFFFFF"/>
                </a:solidFill>
              </a:rPr>
              <a:t>In addition, this is my first time working as a Front End Developer and it has made me gain many insights on how to design a clean interface which would be comfortable to the users and how to design with the users in mind.</a:t>
            </a:r>
            <a:endParaRPr sz="1200" dirty="0">
              <a:solidFill>
                <a:srgbClr val="FFFFFF"/>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pic>
        <p:nvPicPr>
          <p:cNvPr id="6" name="Picture Placeholder 15">
            <a:extLst>
              <a:ext uri="{FF2B5EF4-FFF2-40B4-BE49-F238E27FC236}">
                <a16:creationId xmlns:a16="http://schemas.microsoft.com/office/drawing/2014/main" id="{0580BAA6-1AEC-448B-8A25-F8089EE211C0}"/>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6391316" y="2074410"/>
            <a:ext cx="1726668"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50537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8"/>
          <p:cNvSpPr txBox="1">
            <a:spLocks noGrp="1"/>
          </p:cNvSpPr>
          <p:nvPr>
            <p:ph type="ctrTitle" idx="4294967295"/>
          </p:nvPr>
        </p:nvSpPr>
        <p:spPr>
          <a:xfrm>
            <a:off x="701040" y="19918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rgbClr val="FFFFFF"/>
                </a:solidFill>
              </a:rPr>
              <a:t>Thank </a:t>
            </a:r>
            <a:r>
              <a:rPr lang="en-SG" sz="6000" dirty="0">
                <a:solidFill>
                  <a:srgbClr val="FFFFFF"/>
                </a:solidFill>
              </a:rPr>
              <a:t>you</a:t>
            </a:r>
            <a:r>
              <a:rPr lang="en" sz="6000" dirty="0">
                <a:solidFill>
                  <a:srgbClr val="FFFFFF"/>
                </a:solidFill>
              </a:rPr>
              <a:t>!</a:t>
            </a:r>
            <a:endParaRPr sz="6000" dirty="0">
              <a:solidFill>
                <a:srgbClr val="FFFFFF"/>
              </a:solidFill>
            </a:endParaRPr>
          </a:p>
        </p:txBody>
      </p:sp>
      <p:sp>
        <p:nvSpPr>
          <p:cNvPr id="595" name="Google Shape;595;p3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Stakeholders</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3" name="Picture 2" descr="http://www.steppingstoneslc.com.sg/assets/images/logo/Stepping%20Stones%20Logo%20(Cropped).jpg">
            <a:extLst>
              <a:ext uri="{FF2B5EF4-FFF2-40B4-BE49-F238E27FC236}">
                <a16:creationId xmlns:a16="http://schemas.microsoft.com/office/drawing/2014/main" id="{79959604-03DA-4767-8146-F6DD3FE69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633" y="1775703"/>
            <a:ext cx="2882801" cy="12989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staffphoto.smu.edu.sg/sites/staffphoto.smu.edu.sg/files/styles/100x120/public/staff/4411/lckoh.png?itok=RgzsHQrO">
            <a:extLst>
              <a:ext uri="{FF2B5EF4-FFF2-40B4-BE49-F238E27FC236}">
                <a16:creationId xmlns:a16="http://schemas.microsoft.com/office/drawing/2014/main" id="{D7EE7FAA-950C-4AED-A374-2177D6DEC1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614" y="1775702"/>
            <a:ext cx="1156235" cy="12989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557801-79A0-4E64-97AF-AB130981C5E8}"/>
              </a:ext>
            </a:extLst>
          </p:cNvPr>
          <p:cNvSpPr txBox="1"/>
          <p:nvPr/>
        </p:nvSpPr>
        <p:spPr>
          <a:xfrm>
            <a:off x="3782313" y="3154680"/>
            <a:ext cx="853440" cy="307777"/>
          </a:xfrm>
          <a:prstGeom prst="rect">
            <a:avLst/>
          </a:prstGeom>
          <a:noFill/>
        </p:spPr>
        <p:txBody>
          <a:bodyPr wrap="square" rtlCol="0">
            <a:spAutoFit/>
          </a:bodyPr>
          <a:lstStyle/>
          <a:p>
            <a:r>
              <a:rPr lang="en-US" dirty="0">
                <a:latin typeface="Roboto Slab Light"/>
              </a:rPr>
              <a:t>Sponsor</a:t>
            </a:r>
            <a:endParaRPr lang="en-SG" dirty="0">
              <a:latin typeface="Roboto Slab Light"/>
            </a:endParaRPr>
          </a:p>
        </p:txBody>
      </p:sp>
      <p:sp>
        <p:nvSpPr>
          <p:cNvPr id="16" name="TextBox 15">
            <a:extLst>
              <a:ext uri="{FF2B5EF4-FFF2-40B4-BE49-F238E27FC236}">
                <a16:creationId xmlns:a16="http://schemas.microsoft.com/office/drawing/2014/main" id="{0903D7AD-4864-495F-8557-107DDC894DC1}"/>
              </a:ext>
            </a:extLst>
          </p:cNvPr>
          <p:cNvSpPr txBox="1"/>
          <p:nvPr/>
        </p:nvSpPr>
        <p:spPr>
          <a:xfrm>
            <a:off x="6523899" y="3154680"/>
            <a:ext cx="1868435" cy="646331"/>
          </a:xfrm>
          <a:prstGeom prst="rect">
            <a:avLst/>
          </a:prstGeom>
          <a:noFill/>
        </p:spPr>
        <p:txBody>
          <a:bodyPr wrap="square" rtlCol="0">
            <a:spAutoFit/>
          </a:bodyPr>
          <a:lstStyle/>
          <a:p>
            <a:r>
              <a:rPr lang="en-US" dirty="0" err="1">
                <a:latin typeface="Roboto Slab Light"/>
              </a:rPr>
              <a:t>Mrs</a:t>
            </a:r>
            <a:r>
              <a:rPr lang="en-US" dirty="0">
                <a:latin typeface="Roboto Slab Light"/>
              </a:rPr>
              <a:t> Lian Chee</a:t>
            </a:r>
          </a:p>
          <a:p>
            <a:r>
              <a:rPr lang="en-US" sz="1100" dirty="0">
                <a:latin typeface="Roboto Slab Light"/>
              </a:rPr>
              <a:t>Principal Instructor</a:t>
            </a:r>
          </a:p>
          <a:p>
            <a:r>
              <a:rPr lang="en-US" sz="1100" dirty="0">
                <a:latin typeface="Roboto Slab Light"/>
              </a:rPr>
              <a:t>Head, Education Outreach</a:t>
            </a:r>
            <a:endParaRPr lang="en-SG" sz="1100" dirty="0">
              <a:latin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4" y="559475"/>
            <a:ext cx="2286705"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Motivation</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Graphic 2">
            <a:extLst>
              <a:ext uri="{FF2B5EF4-FFF2-40B4-BE49-F238E27FC236}">
                <a16:creationId xmlns:a16="http://schemas.microsoft.com/office/drawing/2014/main" id="{F4F8BE82-4750-4D9D-AE74-8701E76FD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9920" y="1009650"/>
            <a:ext cx="775830" cy="775830"/>
          </a:xfrm>
          <a:prstGeom prst="rect">
            <a:avLst/>
          </a:prstGeom>
        </p:spPr>
      </p:pic>
      <p:pic>
        <p:nvPicPr>
          <p:cNvPr id="5" name="Graphic 4">
            <a:extLst>
              <a:ext uri="{FF2B5EF4-FFF2-40B4-BE49-F238E27FC236}">
                <a16:creationId xmlns:a16="http://schemas.microsoft.com/office/drawing/2014/main" id="{1BCD6B1C-F36F-459D-A252-2D3983886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9920" y="2183835"/>
            <a:ext cx="775830" cy="775830"/>
          </a:xfrm>
          <a:prstGeom prst="rect">
            <a:avLst/>
          </a:prstGeom>
        </p:spPr>
      </p:pic>
      <p:pic>
        <p:nvPicPr>
          <p:cNvPr id="7" name="Graphic 6">
            <a:extLst>
              <a:ext uri="{FF2B5EF4-FFF2-40B4-BE49-F238E27FC236}">
                <a16:creationId xmlns:a16="http://schemas.microsoft.com/office/drawing/2014/main" id="{B8988155-EC71-4BE3-8D5D-AF0C88065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9920" y="3358020"/>
            <a:ext cx="775830" cy="775830"/>
          </a:xfrm>
          <a:prstGeom prst="rect">
            <a:avLst/>
          </a:prstGeom>
        </p:spPr>
      </p:pic>
      <p:sp>
        <p:nvSpPr>
          <p:cNvPr id="9" name="TextBox 8">
            <a:extLst>
              <a:ext uri="{FF2B5EF4-FFF2-40B4-BE49-F238E27FC236}">
                <a16:creationId xmlns:a16="http://schemas.microsoft.com/office/drawing/2014/main" id="{CC06E94F-1AA9-4A07-B2B6-FBC797D5DAD0}"/>
              </a:ext>
            </a:extLst>
          </p:cNvPr>
          <p:cNvSpPr txBox="1"/>
          <p:nvPr/>
        </p:nvSpPr>
        <p:spPr>
          <a:xfrm>
            <a:off x="4130040" y="1135380"/>
            <a:ext cx="3314700" cy="523220"/>
          </a:xfrm>
          <a:prstGeom prst="rect">
            <a:avLst/>
          </a:prstGeom>
          <a:noFill/>
        </p:spPr>
        <p:txBody>
          <a:bodyPr wrap="square" rtlCol="0">
            <a:spAutoFit/>
          </a:bodyPr>
          <a:lstStyle/>
          <a:p>
            <a:r>
              <a:rPr lang="en-US" dirty="0">
                <a:latin typeface="Roboto Slab Light"/>
              </a:rPr>
              <a:t>Education sector is a sector we all could relate to</a:t>
            </a:r>
            <a:endParaRPr lang="en-SG" dirty="0">
              <a:latin typeface="Roboto Slab Light"/>
            </a:endParaRPr>
          </a:p>
        </p:txBody>
      </p:sp>
      <p:sp>
        <p:nvSpPr>
          <p:cNvPr id="15" name="TextBox 14">
            <a:extLst>
              <a:ext uri="{FF2B5EF4-FFF2-40B4-BE49-F238E27FC236}">
                <a16:creationId xmlns:a16="http://schemas.microsoft.com/office/drawing/2014/main" id="{8F79C342-5C0C-4CEE-82F4-AA4A8755109D}"/>
              </a:ext>
            </a:extLst>
          </p:cNvPr>
          <p:cNvSpPr txBox="1"/>
          <p:nvPr/>
        </p:nvSpPr>
        <p:spPr>
          <a:xfrm>
            <a:off x="4130040" y="2310140"/>
            <a:ext cx="3543300" cy="523220"/>
          </a:xfrm>
          <a:prstGeom prst="rect">
            <a:avLst/>
          </a:prstGeom>
          <a:noFill/>
        </p:spPr>
        <p:txBody>
          <a:bodyPr wrap="square" rtlCol="0">
            <a:spAutoFit/>
          </a:bodyPr>
          <a:lstStyle/>
          <a:p>
            <a:r>
              <a:rPr lang="en-US" dirty="0">
                <a:latin typeface="Roboto Slab Light"/>
              </a:rPr>
              <a:t>Daily tasks could take up to several hours per day due to the Paper-Based System</a:t>
            </a:r>
            <a:endParaRPr lang="en-SG" dirty="0">
              <a:latin typeface="Roboto Slab Light"/>
            </a:endParaRPr>
          </a:p>
        </p:txBody>
      </p:sp>
      <p:sp>
        <p:nvSpPr>
          <p:cNvPr id="17" name="TextBox 16">
            <a:extLst>
              <a:ext uri="{FF2B5EF4-FFF2-40B4-BE49-F238E27FC236}">
                <a16:creationId xmlns:a16="http://schemas.microsoft.com/office/drawing/2014/main" id="{A946339F-2C1E-425D-B81C-8339DFD1D4D6}"/>
              </a:ext>
            </a:extLst>
          </p:cNvPr>
          <p:cNvSpPr txBox="1"/>
          <p:nvPr/>
        </p:nvSpPr>
        <p:spPr>
          <a:xfrm>
            <a:off x="4130040" y="3376603"/>
            <a:ext cx="3543300" cy="738664"/>
          </a:xfrm>
          <a:prstGeom prst="rect">
            <a:avLst/>
          </a:prstGeom>
          <a:noFill/>
        </p:spPr>
        <p:txBody>
          <a:bodyPr wrap="square" rtlCol="0">
            <a:spAutoFit/>
          </a:bodyPr>
          <a:lstStyle/>
          <a:p>
            <a:r>
              <a:rPr lang="en-US" dirty="0">
                <a:latin typeface="Roboto Slab Light"/>
              </a:rPr>
              <a:t>Time reduced could be spent on more value adding tasks such as restructuring of curriculum</a:t>
            </a:r>
            <a:endParaRPr lang="en-SG" dirty="0">
              <a:latin typeface="Roboto Slab Light"/>
            </a:endParaRPr>
          </a:p>
        </p:txBody>
      </p:sp>
    </p:spTree>
    <p:extLst>
      <p:ext uri="{BB962C8B-B14F-4D97-AF65-F5344CB8AC3E}">
        <p14:creationId xmlns:p14="http://schemas.microsoft.com/office/powerpoint/2010/main" val="1700841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2.</a:t>
            </a:r>
            <a:endParaRPr dirty="0">
              <a:solidFill>
                <a:srgbClr val="4A5C65"/>
              </a:solidFill>
            </a:endParaRPr>
          </a:p>
          <a:p>
            <a:pPr marL="0" lvl="0" indent="0" algn="ctr" rtl="0">
              <a:spcBef>
                <a:spcPts val="0"/>
              </a:spcBef>
              <a:spcAft>
                <a:spcPts val="0"/>
              </a:spcAft>
              <a:buNone/>
            </a:pPr>
            <a:r>
              <a:rPr lang="en-SG" dirty="0"/>
              <a:t>Demonstration</a:t>
            </a:r>
            <a:endParaRPr dirty="0"/>
          </a:p>
        </p:txBody>
      </p:sp>
    </p:spTree>
    <p:extLst>
      <p:ext uri="{BB962C8B-B14F-4D97-AF65-F5344CB8AC3E}">
        <p14:creationId xmlns:p14="http://schemas.microsoft.com/office/powerpoint/2010/main" val="3529673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3.</a:t>
            </a:r>
            <a:endParaRPr dirty="0">
              <a:solidFill>
                <a:srgbClr val="4A5C65"/>
              </a:solidFill>
            </a:endParaRPr>
          </a:p>
          <a:p>
            <a:pPr marL="0" lvl="0" indent="0" algn="ctr" rtl="0">
              <a:spcBef>
                <a:spcPts val="0"/>
              </a:spcBef>
              <a:spcAft>
                <a:spcPts val="0"/>
              </a:spcAft>
              <a:buNone/>
            </a:pPr>
            <a:r>
              <a:rPr lang="en-SG" dirty="0"/>
              <a:t>Technical Complexity</a:t>
            </a:r>
            <a:endParaRPr dirty="0"/>
          </a:p>
        </p:txBody>
      </p:sp>
    </p:spTree>
    <p:extLst>
      <p:ext uri="{BB962C8B-B14F-4D97-AF65-F5344CB8AC3E}">
        <p14:creationId xmlns:p14="http://schemas.microsoft.com/office/powerpoint/2010/main" val="1588181805"/>
      </p:ext>
    </p:extLst>
  </p:cSld>
  <p:clrMapOvr>
    <a:masterClrMapping/>
  </p:clrMapOvr>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1338</Words>
  <Application>Microsoft Office PowerPoint</Application>
  <PresentationFormat>On-screen Show (16:9)</PresentationFormat>
  <Paragraphs>268</Paragraphs>
  <Slides>56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Lato Light</vt:lpstr>
      <vt:lpstr>Roboto Slab Light</vt:lpstr>
      <vt:lpstr>Arial</vt:lpstr>
      <vt:lpstr>Calibri</vt:lpstr>
      <vt:lpstr>Quicksand</vt:lpstr>
      <vt:lpstr>Trebuchet MS</vt:lpstr>
      <vt:lpstr>Wingdings</vt:lpstr>
      <vt:lpstr>Kent template</vt:lpstr>
      <vt:lpstr>Mid Term Presentation Team eXi</vt:lpstr>
      <vt:lpstr>Agenda</vt:lpstr>
      <vt:lpstr>1. Introduction</vt:lpstr>
      <vt:lpstr>The Team</vt:lpstr>
      <vt:lpstr>Project Overview</vt:lpstr>
      <vt:lpstr>Stakeholders</vt:lpstr>
      <vt:lpstr>Motivation</vt:lpstr>
      <vt:lpstr>2. Demonstration</vt:lpstr>
      <vt:lpstr>3. Technical Complexity</vt:lpstr>
      <vt:lpstr>PowerPoint Presentation</vt:lpstr>
      <vt:lpstr>4. User Testing</vt:lpstr>
      <vt:lpstr>Objectives</vt:lpstr>
      <vt:lpstr>PowerPoint Presentation</vt:lpstr>
      <vt:lpstr>Issues</vt:lpstr>
      <vt:lpstr>Overall Feedbacks</vt:lpstr>
      <vt:lpstr>PowerPoint Presentation</vt:lpstr>
      <vt:lpstr>Issues</vt:lpstr>
      <vt:lpstr>Overall Feedbacks</vt:lpstr>
      <vt:lpstr>PowerPoint Presentation</vt:lpstr>
      <vt:lpstr>Issues</vt:lpstr>
      <vt:lpstr>Overall Feedbacks</vt:lpstr>
      <vt:lpstr>5. Project Management</vt:lpstr>
      <vt:lpstr>Acceptance</vt:lpstr>
      <vt:lpstr>Since Acceptance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X Factor</vt:lpstr>
      <vt:lpstr>X Factor</vt:lpstr>
      <vt:lpstr>Pilot Testing</vt:lpstr>
      <vt:lpstr>7. Pilot Testing</vt:lpstr>
      <vt:lpstr>Overview</vt:lpstr>
      <vt:lpstr>Feedbacks</vt:lpstr>
      <vt:lpstr>8. Learning Outcomes</vt:lpstr>
      <vt:lpstr>Hui Xin</vt:lpstr>
      <vt:lpstr>Moh Moh</vt:lpstr>
      <vt:lpstr>Riana</vt:lpstr>
      <vt:lpstr>Shawn</vt:lpstr>
      <vt:lpstr>Thet Thet</vt:lpstr>
      <vt:lpstr>Zang Yu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Term Presentation Team eXi</dc:title>
  <dc:creator>Xin</dc:creator>
  <cp:lastModifiedBy> </cp:lastModifiedBy>
  <cp:revision>22</cp:revision>
  <dcterms:modified xsi:type="dcterms:W3CDTF">2018-10-03T03:51:09Z</dcterms:modified>
</cp:coreProperties>
</file>